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70"/>
  </p:notesMasterIdLst>
  <p:sldIdLst>
    <p:sldId id="256" r:id="rId2"/>
    <p:sldId id="324" r:id="rId3"/>
    <p:sldId id="261" r:id="rId4"/>
    <p:sldId id="325" r:id="rId5"/>
    <p:sldId id="271" r:id="rId6"/>
    <p:sldId id="262" r:id="rId7"/>
    <p:sldId id="299" r:id="rId8"/>
    <p:sldId id="272" r:id="rId9"/>
    <p:sldId id="263" r:id="rId10"/>
    <p:sldId id="264" r:id="rId11"/>
    <p:sldId id="265" r:id="rId12"/>
    <p:sldId id="266" r:id="rId13"/>
    <p:sldId id="267" r:id="rId14"/>
    <p:sldId id="268" r:id="rId15"/>
    <p:sldId id="269" r:id="rId16"/>
    <p:sldId id="273" r:id="rId17"/>
    <p:sldId id="274" r:id="rId18"/>
    <p:sldId id="275" r:id="rId19"/>
    <p:sldId id="276" r:id="rId20"/>
    <p:sldId id="277" r:id="rId21"/>
    <p:sldId id="278" r:id="rId22"/>
    <p:sldId id="279" r:id="rId23"/>
    <p:sldId id="280" r:id="rId24"/>
    <p:sldId id="281" r:id="rId25"/>
    <p:sldId id="282" r:id="rId26"/>
    <p:sldId id="304" r:id="rId27"/>
    <p:sldId id="284" r:id="rId28"/>
    <p:sldId id="285" r:id="rId29"/>
    <p:sldId id="286" r:id="rId30"/>
    <p:sldId id="287" r:id="rId31"/>
    <p:sldId id="288" r:id="rId32"/>
    <p:sldId id="289" r:id="rId33"/>
    <p:sldId id="290" r:id="rId34"/>
    <p:sldId id="291" r:id="rId35"/>
    <p:sldId id="292" r:id="rId36"/>
    <p:sldId id="293" r:id="rId37"/>
    <p:sldId id="294" r:id="rId38"/>
    <p:sldId id="467" r:id="rId39"/>
    <p:sldId id="344" r:id="rId40"/>
    <p:sldId id="346" r:id="rId41"/>
    <p:sldId id="469" r:id="rId42"/>
    <p:sldId id="8063" r:id="rId43"/>
    <p:sldId id="297" r:id="rId44"/>
    <p:sldId id="1818" r:id="rId45"/>
    <p:sldId id="1850" r:id="rId46"/>
    <p:sldId id="1819" r:id="rId47"/>
    <p:sldId id="8057" r:id="rId48"/>
    <p:sldId id="298" r:id="rId49"/>
    <p:sldId id="296" r:id="rId50"/>
    <p:sldId id="318" r:id="rId51"/>
    <p:sldId id="8058" r:id="rId52"/>
    <p:sldId id="8059" r:id="rId53"/>
    <p:sldId id="8060" r:id="rId54"/>
    <p:sldId id="8061" r:id="rId55"/>
    <p:sldId id="300" r:id="rId56"/>
    <p:sldId id="301" r:id="rId57"/>
    <p:sldId id="302" r:id="rId58"/>
    <p:sldId id="303" r:id="rId59"/>
    <p:sldId id="8062" r:id="rId60"/>
    <p:sldId id="305" r:id="rId61"/>
    <p:sldId id="306" r:id="rId62"/>
    <p:sldId id="307" r:id="rId63"/>
    <p:sldId id="308" r:id="rId64"/>
    <p:sldId id="309" r:id="rId65"/>
    <p:sldId id="311" r:id="rId66"/>
    <p:sldId id="312" r:id="rId67"/>
    <p:sldId id="313" r:id="rId68"/>
    <p:sldId id="295" r:id="rId69"/>
  </p:sldIdLst>
  <p:sldSz cx="9144000" cy="5143500" type="screen16x9"/>
  <p:notesSz cx="6858000" cy="9144000"/>
  <p:embeddedFontLst>
    <p:embeddedFont>
      <p:font typeface="Gulim" panose="020B0600000101010101" pitchFamily="34" charset="-127"/>
      <p:regular r:id="rId71"/>
    </p:embeddedFont>
    <p:embeddedFont>
      <p:font typeface="Segoe UI" panose="020B0502040204020203" pitchFamily="34" charset="0"/>
      <p:regular r:id="rId72"/>
      <p:bold r:id="rId73"/>
      <p:italic r:id="rId74"/>
      <p:boldItalic r:id="rId75"/>
    </p:embeddedFont>
    <p:embeddedFont>
      <p:font typeface="Roboto" panose="020B0604020202020204" charset="0"/>
      <p:regular r:id="rId76"/>
      <p:bold r:id="rId77"/>
      <p:italic r:id="rId78"/>
      <p:boldItalic r:id="rId79"/>
    </p:embeddedFont>
    <p:embeddedFont>
      <p:font typeface="Segoe UI Semibold" panose="020B0702040204020203" pitchFamily="34" charset="0"/>
      <p:bold r:id="rId80"/>
      <p:boldItalic r:id="rId81"/>
    </p:embeddedFont>
    <p:embeddedFont>
      <p:font typeface="Calibri" panose="020F0502020204030204" pitchFamily="34" charset="0"/>
      <p:regular r:id="rId82"/>
      <p:bold r:id="rId83"/>
      <p:italic r:id="rId84"/>
      <p:boldItalic r:id="rId85"/>
    </p:embeddedFont>
    <p:embeddedFont>
      <p:font typeface="Consolas" panose="020B0609020204030204" pitchFamily="49" charset="0"/>
      <p:regular r:id="rId86"/>
      <p:bold r:id="rId87"/>
      <p:italic r:id="rId88"/>
      <p:boldItalic r:id="rId89"/>
    </p:embeddedFont>
    <p:embeddedFont>
      <p:font typeface="Helvetica" panose="020B0604020202020204" pitchFamily="34" charset="0"/>
      <p:regular r:id="rId90"/>
      <p:bold r:id="rId91"/>
      <p:italic r:id="rId92"/>
      <p:boldItalic r:id="rId93"/>
    </p:embeddedFont>
    <p:embeddedFont>
      <p:font typeface="Segoe UI Light" panose="020B0502040204020203" pitchFamily="34" charset="0"/>
      <p:regular r:id="rId94"/>
      <p:italic r:id="rId95"/>
    </p:embeddedFont>
    <p:embeddedFont>
      <p:font typeface="Segoe UI Semilight" panose="020B0402040204020203" pitchFamily="34" charset="0"/>
      <p:regular r:id="rId96"/>
      <p: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ción" id="{2BE6B85D-7928-4FE9-A8B3-1D2EA3847D22}">
          <p14:sldIdLst>
            <p14:sldId id="256"/>
            <p14:sldId id="324"/>
          </p14:sldIdLst>
        </p14:section>
        <p14:section name="El taller" id="{C5F90473-2852-4C60-BA8C-5E20EA17655F}">
          <p14:sldIdLst>
            <p14:sldId id="261"/>
            <p14:sldId id="325"/>
            <p14:sldId id="271"/>
            <p14:sldId id="262"/>
            <p14:sldId id="299"/>
          </p14:sldIdLst>
        </p14:section>
        <p14:section name="Conceptos básicos Xamarin" id="{31EADC9E-3144-4B3A-8D36-A5BB29FC1FB9}">
          <p14:sldIdLst>
            <p14:sldId id="272"/>
            <p14:sldId id="263"/>
            <p14:sldId id="264"/>
            <p14:sldId id="265"/>
            <p14:sldId id="266"/>
            <p14:sldId id="267"/>
            <p14:sldId id="268"/>
            <p14:sldId id="269"/>
            <p14:sldId id="273"/>
            <p14:sldId id="274"/>
            <p14:sldId id="275"/>
            <p14:sldId id="276"/>
            <p14:sldId id="277"/>
            <p14:sldId id="278"/>
            <p14:sldId id="279"/>
            <p14:sldId id="280"/>
            <p14:sldId id="281"/>
            <p14:sldId id="282"/>
            <p14:sldId id="304"/>
            <p14:sldId id="284"/>
            <p14:sldId id="285"/>
            <p14:sldId id="286"/>
            <p14:sldId id="287"/>
            <p14:sldId id="288"/>
          </p14:sldIdLst>
        </p14:section>
        <p14:section name="Practicar UI" id="{8D267F8F-436D-4A6D-B38A-46FCC25EC834}">
          <p14:sldIdLst>
            <p14:sldId id="289"/>
          </p14:sldIdLst>
        </p14:section>
        <p14:section name="MVVM" id="{8AF6417E-C963-4E4F-91A3-F3CA9FCB72E0}">
          <p14:sldIdLst>
            <p14:sldId id="290"/>
            <p14:sldId id="291"/>
            <p14:sldId id="292"/>
            <p14:sldId id="293"/>
            <p14:sldId id="294"/>
          </p14:sldIdLst>
        </p14:section>
        <p14:section name="Extender Xamarin.Forms" id="{0218BFFB-5CC8-4D80-B8D1-61A8D5074AB1}">
          <p14:sldIdLst>
            <p14:sldId id="467"/>
            <p14:sldId id="344"/>
            <p14:sldId id="346"/>
            <p14:sldId id="469"/>
            <p14:sldId id="8063"/>
          </p14:sldIdLst>
        </p14:section>
        <p14:section name="Http &amp; CustomVision" id="{4F5625C3-EDFF-4423-BACC-1F3F50B1EF24}">
          <p14:sldIdLst>
            <p14:sldId id="297"/>
            <p14:sldId id="1818"/>
            <p14:sldId id="1850"/>
            <p14:sldId id="1819"/>
            <p14:sldId id="8057"/>
            <p14:sldId id="298"/>
            <p14:sldId id="296"/>
          </p14:sldIdLst>
        </p14:section>
        <p14:section name="Preguntas" id="{2F45FD8F-567F-4B7B-AFB2-591A8E7E4DD9}">
          <p14:sldIdLst>
            <p14:sldId id="318"/>
          </p14:sldIdLst>
        </p14:section>
        <p14:section name="Concurso" id="{8551D074-89C9-43FB-9823-547EDA8EA582}">
          <p14:sldIdLst>
            <p14:sldId id="8058"/>
            <p14:sldId id="8059"/>
            <p14:sldId id="8060"/>
            <p14:sldId id="8061"/>
            <p14:sldId id="300"/>
            <p14:sldId id="301"/>
            <p14:sldId id="302"/>
            <p14:sldId id="303"/>
            <p14:sldId id="8062"/>
            <p14:sldId id="305"/>
            <p14:sldId id="306"/>
            <p14:sldId id="307"/>
            <p14:sldId id="308"/>
            <p14:sldId id="309"/>
            <p14:sldId id="311"/>
            <p14:sldId id="312"/>
            <p14:sldId id="313"/>
            <p14:sldId id="29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tonio Garcia Aprea" initials="" lastIdx="3" clrIdx="0"/>
  <p:cmAuthor id="1" name="David Siegel"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9C6B9"/>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8220" autoAdjust="0"/>
  </p:normalViewPr>
  <p:slideViewPr>
    <p:cSldViewPr snapToGrid="0" snapToObjects="1">
      <p:cViewPr varScale="1">
        <p:scale>
          <a:sx n="89" d="100"/>
          <a:sy n="89" d="100"/>
        </p:scale>
        <p:origin x="1282" y="8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font" Target="fonts/font6.fntdata"/><Relationship Id="rId84" Type="http://schemas.openxmlformats.org/officeDocument/2006/relationships/font" Target="fonts/font14.fntdata"/><Relationship Id="rId89" Type="http://schemas.openxmlformats.org/officeDocument/2006/relationships/font" Target="fonts/font19.fntdata"/><Relationship Id="rId97" Type="http://schemas.openxmlformats.org/officeDocument/2006/relationships/font" Target="fonts/font27.fntdata"/><Relationship Id="rId7" Type="http://schemas.openxmlformats.org/officeDocument/2006/relationships/slide" Target="slides/slide6.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4.fntdata"/><Relationship Id="rId79" Type="http://schemas.openxmlformats.org/officeDocument/2006/relationships/font" Target="fonts/font9.fntdata"/><Relationship Id="rId87" Type="http://schemas.openxmlformats.org/officeDocument/2006/relationships/font" Target="fonts/font17.fntdata"/><Relationship Id="rId102"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font" Target="fonts/font12.fntdata"/><Relationship Id="rId90" Type="http://schemas.openxmlformats.org/officeDocument/2006/relationships/font" Target="fonts/font20.fntdata"/><Relationship Id="rId95" Type="http://schemas.openxmlformats.org/officeDocument/2006/relationships/font" Target="fonts/font2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7.fntdata"/><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font" Target="fonts/font15.fntdata"/><Relationship Id="rId93" Type="http://schemas.openxmlformats.org/officeDocument/2006/relationships/font" Target="fonts/font23.fntdata"/><Relationship Id="rId98"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7.jpeg>
</file>

<file path=ppt/media/image19.png>
</file>

<file path=ppt/media/image2.png>
</file>

<file path=ppt/media/image20.jpeg>
</file>

<file path=ppt/media/image21.png>
</file>

<file path=ppt/media/image22.png>
</file>

<file path=ppt/media/image23.png>
</file>

<file path=ppt/media/image25.png>
</file>

<file path=ppt/media/image26.png>
</file>

<file path=ppt/media/image27.tiff>
</file>

<file path=ppt/media/image28.jpeg>
</file>

<file path=ppt/media/image29.jpeg>
</file>

<file path=ppt/media/image3.png>
</file>

<file path=ppt/media/image30.png>
</file>

<file path=ppt/media/image31.png>
</file>

<file path=ppt/media/image32.png>
</file>

<file path=ppt/media/image33.pn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svg>
</file>

<file path=ppt/media/image48.png>
</file>

<file path=ppt/media/image49.png>
</file>

<file path=ppt/media/image5.jpeg>
</file>

<file path=ppt/media/image50.gif>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jpeg>
</file>

<file path=ppt/media/image64.png>
</file>

<file path=ppt/media/image65.png>
</file>

<file path=ppt/media/image66.jpeg>
</file>

<file path=ppt/media/image67.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 name="Shape 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1295273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5/12/2018 5:52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3581689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Including the Free</a:t>
            </a:r>
            <a:r>
              <a:rPr lang="en-US" baseline="0" dirty="0"/>
              <a:t> Community Edition</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37020836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2052882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17</a:t>
            </a:fld>
            <a:endParaRPr lang="en-US"/>
          </a:p>
        </p:txBody>
      </p:sp>
    </p:spTree>
    <p:extLst>
      <p:ext uri="{BB962C8B-B14F-4D97-AF65-F5344CB8AC3E}">
        <p14:creationId xmlns:p14="http://schemas.microsoft.com/office/powerpoint/2010/main" val="3449224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20</a:t>
            </a:fld>
            <a:endParaRPr lang="es-ES" dirty="0"/>
          </a:p>
        </p:txBody>
      </p:sp>
    </p:spTree>
    <p:extLst>
      <p:ext uri="{BB962C8B-B14F-4D97-AF65-F5344CB8AC3E}">
        <p14:creationId xmlns:p14="http://schemas.microsoft.com/office/powerpoint/2010/main" val="13470180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21</a:t>
            </a:fld>
            <a:endParaRPr lang="en-US"/>
          </a:p>
        </p:txBody>
      </p:sp>
    </p:spTree>
    <p:extLst>
      <p:ext uri="{BB962C8B-B14F-4D97-AF65-F5344CB8AC3E}">
        <p14:creationId xmlns:p14="http://schemas.microsoft.com/office/powerpoint/2010/main" val="39450427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5/12/2018 5:52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3426127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same is true for Android as well.</a:t>
            </a:r>
          </a:p>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5/12/2018 5:52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3790504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5/12/2018</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365943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5/12/2018 5:52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545294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25</a:t>
            </a:fld>
            <a:endParaRPr lang="es-ES" dirty="0"/>
          </a:p>
        </p:txBody>
      </p:sp>
    </p:spTree>
    <p:extLst>
      <p:ext uri="{BB962C8B-B14F-4D97-AF65-F5344CB8AC3E}">
        <p14:creationId xmlns:p14="http://schemas.microsoft.com/office/powerpoint/2010/main" val="982118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22929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42867609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1235756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31</a:t>
            </a:fld>
            <a:endParaRPr lang="en-US"/>
          </a:p>
        </p:txBody>
      </p:sp>
    </p:spTree>
    <p:extLst>
      <p:ext uri="{BB962C8B-B14F-4D97-AF65-F5344CB8AC3E}">
        <p14:creationId xmlns:p14="http://schemas.microsoft.com/office/powerpoint/2010/main" val="234219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38</a:t>
            </a:fld>
            <a:endParaRPr lang="en-US"/>
          </a:p>
        </p:txBody>
      </p:sp>
    </p:spTree>
    <p:extLst>
      <p:ext uri="{BB962C8B-B14F-4D97-AF65-F5344CB8AC3E}">
        <p14:creationId xmlns:p14="http://schemas.microsoft.com/office/powerpoint/2010/main" val="2517266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41</a:t>
            </a:fld>
            <a:endParaRPr lang="en-US"/>
          </a:p>
        </p:txBody>
      </p:sp>
    </p:spTree>
    <p:extLst>
      <p:ext uri="{BB962C8B-B14F-4D97-AF65-F5344CB8AC3E}">
        <p14:creationId xmlns:p14="http://schemas.microsoft.com/office/powerpoint/2010/main" val="37517842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5/12/2018 5:52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15105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5/12/2018 5:52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519935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5/12/2018 5:52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610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6</a:t>
            </a:fld>
            <a:endParaRPr lang="es-ES"/>
          </a:p>
        </p:txBody>
      </p:sp>
    </p:spTree>
    <p:extLst>
      <p:ext uri="{BB962C8B-B14F-4D97-AF65-F5344CB8AC3E}">
        <p14:creationId xmlns:p14="http://schemas.microsoft.com/office/powerpoint/2010/main" val="32022482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5/12/2018 5:52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529802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79775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50</a:t>
            </a:fld>
            <a:endParaRPr lang="en-US"/>
          </a:p>
        </p:txBody>
      </p:sp>
    </p:spTree>
    <p:extLst>
      <p:ext uri="{BB962C8B-B14F-4D97-AF65-F5344CB8AC3E}">
        <p14:creationId xmlns:p14="http://schemas.microsoft.com/office/powerpoint/2010/main" val="29908348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1143000"/>
            <a:ext cx="5486400" cy="3086100"/>
          </a:xfrm>
        </p:spPr>
      </p:sp>
      <p:sp>
        <p:nvSpPr>
          <p:cNvPr id="3" name="Marcador de notas 2"/>
          <p:cNvSpPr>
            <a:spLocks noGrp="1"/>
          </p:cNvSpPr>
          <p:nvPr>
            <p:ph type="body" idx="1"/>
          </p:nvPr>
        </p:nvSpPr>
        <p:spPr/>
        <p:txBody>
          <a:bodyPr/>
          <a:lstStyle/>
          <a:p>
            <a:endParaRPr lang="es-ES_tradnl" dirty="0">
              <a:latin typeface="Roboto" charset="0"/>
              <a:ea typeface="Roboto" charset="0"/>
              <a:cs typeface="Roboto" charset="0"/>
            </a:endParaRPr>
          </a:p>
        </p:txBody>
      </p:sp>
      <p:sp>
        <p:nvSpPr>
          <p:cNvPr id="4" name="Marcador de número de diapositiva 3"/>
          <p:cNvSpPr>
            <a:spLocks noGrp="1"/>
          </p:cNvSpPr>
          <p:nvPr>
            <p:ph type="sldNum" sz="quarter" idx="10"/>
          </p:nvPr>
        </p:nvSpPr>
        <p:spPr/>
        <p:txBody>
          <a:bodyPr/>
          <a:lstStyle/>
          <a:p>
            <a:fld id="{C382ADF4-A534-6449-9CBB-71456C9C3EC9}" type="slidenum">
              <a:rPr lang="es-ES_tradnl" smtClean="0"/>
              <a:t>51</a:t>
            </a:fld>
            <a:endParaRPr lang="es-ES_tradnl"/>
          </a:p>
        </p:txBody>
      </p:sp>
    </p:spTree>
    <p:extLst>
      <p:ext uri="{BB962C8B-B14F-4D97-AF65-F5344CB8AC3E}">
        <p14:creationId xmlns:p14="http://schemas.microsoft.com/office/powerpoint/2010/main" val="39820088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52</a:t>
            </a:fld>
            <a:endParaRPr lang="en-US"/>
          </a:p>
        </p:txBody>
      </p:sp>
    </p:spTree>
    <p:extLst>
      <p:ext uri="{BB962C8B-B14F-4D97-AF65-F5344CB8AC3E}">
        <p14:creationId xmlns:p14="http://schemas.microsoft.com/office/powerpoint/2010/main" val="31027823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53</a:t>
            </a:fld>
            <a:endParaRPr lang="en-US"/>
          </a:p>
        </p:txBody>
      </p:sp>
    </p:spTree>
    <p:extLst>
      <p:ext uri="{BB962C8B-B14F-4D97-AF65-F5344CB8AC3E}">
        <p14:creationId xmlns:p14="http://schemas.microsoft.com/office/powerpoint/2010/main" val="1432175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60</a:t>
            </a:fld>
            <a:endParaRPr lang="en-US"/>
          </a:p>
        </p:txBody>
      </p:sp>
    </p:spTree>
    <p:extLst>
      <p:ext uri="{BB962C8B-B14F-4D97-AF65-F5344CB8AC3E}">
        <p14:creationId xmlns:p14="http://schemas.microsoft.com/office/powerpoint/2010/main" val="42714814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62</a:t>
            </a:fld>
            <a:endParaRPr lang="en-US"/>
          </a:p>
        </p:txBody>
      </p:sp>
    </p:spTree>
    <p:extLst>
      <p:ext uri="{BB962C8B-B14F-4D97-AF65-F5344CB8AC3E}">
        <p14:creationId xmlns:p14="http://schemas.microsoft.com/office/powerpoint/2010/main" val="9854696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64</a:t>
            </a:fld>
            <a:endParaRPr lang="en-US"/>
          </a:p>
        </p:txBody>
      </p:sp>
    </p:spTree>
    <p:extLst>
      <p:ext uri="{BB962C8B-B14F-4D97-AF65-F5344CB8AC3E}">
        <p14:creationId xmlns:p14="http://schemas.microsoft.com/office/powerpoint/2010/main" val="40747178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66</a:t>
            </a:fld>
            <a:endParaRPr lang="en-US"/>
          </a:p>
        </p:txBody>
      </p:sp>
    </p:spTree>
    <p:extLst>
      <p:ext uri="{BB962C8B-B14F-4D97-AF65-F5344CB8AC3E}">
        <p14:creationId xmlns:p14="http://schemas.microsoft.com/office/powerpoint/2010/main" val="2438088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7</a:t>
            </a:fld>
            <a:endParaRPr lang="es-ES"/>
          </a:p>
        </p:txBody>
      </p:sp>
    </p:spTree>
    <p:extLst>
      <p:ext uri="{BB962C8B-B14F-4D97-AF65-F5344CB8AC3E}">
        <p14:creationId xmlns:p14="http://schemas.microsoft.com/office/powerpoint/2010/main" val="3988712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8</a:t>
            </a:fld>
            <a:endParaRPr lang="es-ES"/>
          </a:p>
        </p:txBody>
      </p:sp>
    </p:spTree>
    <p:extLst>
      <p:ext uri="{BB962C8B-B14F-4D97-AF65-F5344CB8AC3E}">
        <p14:creationId xmlns:p14="http://schemas.microsoft.com/office/powerpoint/2010/main" val="3191271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3880907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10</a:t>
            </a:fld>
            <a:endParaRPr lang="en-US"/>
          </a:p>
        </p:txBody>
      </p:sp>
    </p:spTree>
    <p:extLst>
      <p:ext uri="{BB962C8B-B14F-4D97-AF65-F5344CB8AC3E}">
        <p14:creationId xmlns:p14="http://schemas.microsoft.com/office/powerpoint/2010/main" val="2894890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5/12/2018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171649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5/12/2018 5:52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1519250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‹Nº›</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172416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3"/>
        <p:cNvGrpSpPr/>
        <p:nvPr/>
      </p:nvGrpSpPr>
      <p:grpSpPr>
        <a:xfrm>
          <a:off x="0" y="0"/>
          <a:ext cx="0" cy="0"/>
          <a:chOff x="0" y="0"/>
          <a:chExt cx="0" cy="0"/>
        </a:xfrm>
      </p:grpSpPr>
    </p:spTree>
    <p:extLst>
      <p:ext uri="{BB962C8B-B14F-4D97-AF65-F5344CB8AC3E}">
        <p14:creationId xmlns:p14="http://schemas.microsoft.com/office/powerpoint/2010/main" val="3622669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438150" y="1076325"/>
            <a:ext cx="3909060" cy="2210703"/>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4797878" y="1076325"/>
            <a:ext cx="3909060" cy="2210703"/>
          </a:xfrm>
        </p:spPr>
        <p:txBody>
          <a:bodyPr wrap="square">
            <a:spAutoFit/>
          </a:bodyPr>
          <a:lstStyle>
            <a:lvl1pPr marL="0" indent="0">
              <a:spcBef>
                <a:spcPts val="918"/>
              </a:spcBef>
              <a:buClr>
                <a:schemeClr val="tx1"/>
              </a:buClr>
              <a:buFont typeface="Wingdings" panose="05000000000000000000" pitchFamily="2" charset="2"/>
              <a:buNone/>
              <a:defRPr sz="2100" b="0">
                <a:latin typeface="Segoe UI Semilight" panose="020B0402040204020203" pitchFamily="34" charset="0"/>
                <a:cs typeface="Segoe UI Semilight" panose="020B0402040204020203" pitchFamily="34" charset="0"/>
              </a:defRPr>
            </a:lvl1pPr>
            <a:lvl2pPr marL="191691" indent="0">
              <a:buFont typeface="Wingdings" panose="05000000000000000000" pitchFamily="2" charset="2"/>
              <a:buNone/>
              <a:defRPr sz="1500" b="0"/>
            </a:lvl2pPr>
            <a:lvl3pPr marL="338138" indent="0">
              <a:buFont typeface="Wingdings" panose="05000000000000000000" pitchFamily="2" charset="2"/>
              <a:buNone/>
              <a:tabLst/>
              <a:defRPr sz="1200" b="0"/>
            </a:lvl3pPr>
            <a:lvl4pPr marL="489347" indent="0">
              <a:buFont typeface="Wingdings" panose="05000000000000000000" pitchFamily="2" charset="2"/>
              <a:buNone/>
              <a:defRPr sz="1050" b="0"/>
            </a:lvl4pPr>
            <a:lvl5pPr marL="640556" indent="0">
              <a:buFont typeface="Wingdings" panose="05000000000000000000" pitchFamily="2" charset="2"/>
              <a:buNone/>
              <a:tabLst/>
              <a:defRPr sz="105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6582088"/>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tx2"/>
                </a:solidFill>
                <a:effectLst/>
              </a:defRPr>
            </a:lvl1pPr>
          </a:lstStyle>
          <a:p>
            <a:r>
              <a:rPr lang="en-US" dirty="0"/>
              <a:t>Click to edit title</a:t>
            </a:r>
          </a:p>
        </p:txBody>
      </p:sp>
      <p:sp>
        <p:nvSpPr>
          <p:cNvPr id="8" name="Text Placeholder 7"/>
          <p:cNvSpPr>
            <a:spLocks noGrp="1"/>
          </p:cNvSpPr>
          <p:nvPr>
            <p:ph type="body" sz="quarter" idx="10"/>
          </p:nvPr>
        </p:nvSpPr>
        <p:spPr>
          <a:xfrm>
            <a:off x="192881" y="903685"/>
            <a:ext cx="8951119" cy="4239815"/>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1800" b="0" cap="none" spc="0" dirty="0" smtClean="0">
                <a:ln>
                  <a:noFill/>
                </a:ln>
                <a:solidFill>
                  <a:schemeClr val="accent1"/>
                </a:solidFill>
                <a:effectLst/>
              </a:defRPr>
            </a:lvl2pPr>
            <a:lvl3pPr>
              <a:defRPr lang="en-US" sz="1800" b="0" cap="none" spc="0" dirty="0" smtClean="0">
                <a:ln>
                  <a:noFill/>
                </a:ln>
                <a:solidFill>
                  <a:schemeClr val="accent3"/>
                </a:solidFill>
                <a:effectLst/>
              </a:defRPr>
            </a:lvl3pPr>
            <a:lvl4pPr>
              <a:defRPr lang="en-US" sz="1800" b="0" cap="none" spc="0" dirty="0" smtClean="0">
                <a:ln>
                  <a:noFill/>
                </a:ln>
                <a:solidFill>
                  <a:schemeClr val="tx2">
                    <a:lumMod val="75000"/>
                    <a:lumOff val="25000"/>
                  </a:schemeClr>
                </a:solidFill>
                <a:effectLst/>
              </a:defRPr>
            </a:lvl4pPr>
            <a:lvl5pPr>
              <a:defRPr lang="en-US" sz="1800" b="0" cap="none" spc="0" dirty="0">
                <a:ln>
                  <a:noFill/>
                </a:ln>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819053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stum Slides">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521027" y="320186"/>
            <a:ext cx="8101946" cy="498964"/>
          </a:xfrm>
          <a:prstGeom prst="rect">
            <a:avLst/>
          </a:prstGeom>
        </p:spPr>
        <p:txBody>
          <a:bodyPr wrap="square" anchor="t" anchorCtr="0">
            <a:normAutofit/>
          </a:bodyPr>
          <a:lstStyle>
            <a:lvl1pPr algn="l">
              <a:lnSpc>
                <a:spcPct val="90000"/>
              </a:lnSpc>
              <a:defRPr sz="2800" b="1">
                <a:solidFill>
                  <a:schemeClr val="tx1">
                    <a:lumMod val="85000"/>
                    <a:lumOff val="15000"/>
                  </a:schemeClr>
                </a:solidFill>
                <a:latin typeface="Exo" pitchFamily="50" charset="0"/>
                <a:ea typeface="Gulim" pitchFamily="34" charset="-127"/>
              </a:defRPr>
            </a:lvl1pPr>
          </a:lstStyle>
          <a:p>
            <a:r>
              <a:rPr lang="en-US" dirty="0"/>
              <a:t>TITLE</a:t>
            </a:r>
          </a:p>
        </p:txBody>
      </p:sp>
      <p:sp>
        <p:nvSpPr>
          <p:cNvPr id="8" name="Text Placeholder 10"/>
          <p:cNvSpPr>
            <a:spLocks noGrp="1"/>
          </p:cNvSpPr>
          <p:nvPr>
            <p:ph type="body" sz="quarter" idx="23" hasCustomPrompt="1"/>
          </p:nvPr>
        </p:nvSpPr>
        <p:spPr>
          <a:xfrm>
            <a:off x="521026" y="626410"/>
            <a:ext cx="8089573" cy="304800"/>
          </a:xfrm>
          <a:prstGeom prst="rect">
            <a:avLst/>
          </a:prstGeom>
        </p:spPr>
        <p:txBody>
          <a:bodyPr anchor="ctr">
            <a:normAutofit/>
          </a:bodyPr>
          <a:lstStyle>
            <a:lvl1pPr marL="0" indent="0">
              <a:lnSpc>
                <a:spcPct val="100000"/>
              </a:lnSpc>
              <a:spcBef>
                <a:spcPts val="600"/>
              </a:spcBef>
              <a:buNone/>
              <a:defRPr sz="1200" baseline="0">
                <a:solidFill>
                  <a:schemeClr val="tx1"/>
                </a:solidFill>
                <a:latin typeface="+mn-lt"/>
              </a:defRPr>
            </a:lvl1pPr>
          </a:lstStyle>
          <a:p>
            <a:pPr lvl="0"/>
            <a:r>
              <a:rPr lang="en-US" dirty="0"/>
              <a:t>Edit text</a:t>
            </a:r>
          </a:p>
        </p:txBody>
      </p:sp>
    </p:spTree>
    <p:extLst>
      <p:ext uri="{BB962C8B-B14F-4D97-AF65-F5344CB8AC3E}">
        <p14:creationId xmlns:p14="http://schemas.microsoft.com/office/powerpoint/2010/main" val="1614654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tmplLst>
          <p:tmpl lvl="1">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hree Thing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32600" y="2796475"/>
            <a:ext cx="3069300" cy="717900"/>
          </a:xfrm>
          <a:prstGeom prst="rect">
            <a:avLst/>
          </a:prstGeom>
        </p:spPr>
        <p:txBody>
          <a:bodyPr wrap="square" lIns="91425" tIns="91425" rIns="91425" bIns="91425" anchor="b" anchorCtr="0"/>
          <a:lstStyle>
            <a:lvl1pPr lvl="0" algn="ctr" rtl="0">
              <a:spcBef>
                <a:spcPts val="0"/>
              </a:spcBef>
              <a:buSzPct val="100000"/>
              <a:buFont typeface="Roboto"/>
              <a:defRPr sz="1600">
                <a:latin typeface="Roboto"/>
                <a:ea typeface="Roboto"/>
                <a:cs typeface="Roboto"/>
                <a:sym typeface="Roboto"/>
              </a:defRPr>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26" name="Shape 26"/>
          <p:cNvSpPr txBox="1">
            <a:spLocks noGrp="1"/>
          </p:cNvSpPr>
          <p:nvPr>
            <p:ph type="subTitle" idx="1"/>
          </p:nvPr>
        </p:nvSpPr>
        <p:spPr>
          <a:xfrm>
            <a:off x="294000" y="3434550"/>
            <a:ext cx="3346500" cy="634800"/>
          </a:xfrm>
          <a:prstGeom prst="rect">
            <a:avLst/>
          </a:prstGeom>
        </p:spPr>
        <p:txBody>
          <a:bodyPr wrap="square" lIns="91425" tIns="91425" rIns="91425" bIns="91425" anchor="t" anchorCtr="0"/>
          <a:lstStyle>
            <a:lvl1pPr lvl="0" algn="ctr" rtl="0">
              <a:lnSpc>
                <a:spcPct val="100000"/>
              </a:lnSpc>
              <a:spcBef>
                <a:spcPts val="0"/>
              </a:spcBef>
              <a:spcAft>
                <a:spcPts val="0"/>
              </a:spcAft>
              <a:buSzPct val="100000"/>
              <a:buFont typeface="Roboto"/>
              <a:buNone/>
              <a:defRPr sz="1200">
                <a:latin typeface="Roboto"/>
                <a:ea typeface="Roboto"/>
                <a:cs typeface="Roboto"/>
                <a:sym typeface="Roboto"/>
              </a:defRPr>
            </a:lvl1pPr>
            <a:lvl2pPr lvl="1" algn="ctr" rtl="0">
              <a:lnSpc>
                <a:spcPct val="100000"/>
              </a:lnSpc>
              <a:spcBef>
                <a:spcPts val="0"/>
              </a:spcBef>
              <a:spcAft>
                <a:spcPts val="0"/>
              </a:spcAft>
              <a:buSzPct val="100000"/>
              <a:buFont typeface="Roboto"/>
              <a:buNone/>
              <a:defRPr sz="1200">
                <a:latin typeface="Roboto"/>
                <a:ea typeface="Roboto"/>
                <a:cs typeface="Roboto"/>
                <a:sym typeface="Roboto"/>
              </a:defRPr>
            </a:lvl2pPr>
            <a:lvl3pPr lvl="2" algn="ctr" rtl="0">
              <a:lnSpc>
                <a:spcPct val="100000"/>
              </a:lnSpc>
              <a:spcBef>
                <a:spcPts val="0"/>
              </a:spcBef>
              <a:spcAft>
                <a:spcPts val="0"/>
              </a:spcAft>
              <a:buSzPct val="100000"/>
              <a:buFont typeface="Roboto"/>
              <a:buNone/>
              <a:defRPr sz="1200">
                <a:latin typeface="Roboto"/>
                <a:ea typeface="Roboto"/>
                <a:cs typeface="Roboto"/>
                <a:sym typeface="Roboto"/>
              </a:defRPr>
            </a:lvl3pPr>
            <a:lvl4pPr lvl="3" algn="ctr" rtl="0">
              <a:lnSpc>
                <a:spcPct val="100000"/>
              </a:lnSpc>
              <a:spcBef>
                <a:spcPts val="0"/>
              </a:spcBef>
              <a:spcAft>
                <a:spcPts val="0"/>
              </a:spcAft>
              <a:buSzPct val="100000"/>
              <a:buFont typeface="Roboto"/>
              <a:buNone/>
              <a:defRPr sz="1200">
                <a:latin typeface="Roboto"/>
                <a:ea typeface="Roboto"/>
                <a:cs typeface="Roboto"/>
                <a:sym typeface="Roboto"/>
              </a:defRPr>
            </a:lvl4pPr>
            <a:lvl5pPr lvl="4" algn="ctr" rtl="0">
              <a:lnSpc>
                <a:spcPct val="100000"/>
              </a:lnSpc>
              <a:spcBef>
                <a:spcPts val="0"/>
              </a:spcBef>
              <a:spcAft>
                <a:spcPts val="0"/>
              </a:spcAft>
              <a:buSzPct val="100000"/>
              <a:buFont typeface="Roboto"/>
              <a:buNone/>
              <a:defRPr sz="1200">
                <a:latin typeface="Roboto"/>
                <a:ea typeface="Roboto"/>
                <a:cs typeface="Roboto"/>
                <a:sym typeface="Roboto"/>
              </a:defRPr>
            </a:lvl5pPr>
            <a:lvl6pPr lvl="5" algn="ctr" rtl="0">
              <a:lnSpc>
                <a:spcPct val="100000"/>
              </a:lnSpc>
              <a:spcBef>
                <a:spcPts val="0"/>
              </a:spcBef>
              <a:spcAft>
                <a:spcPts val="0"/>
              </a:spcAft>
              <a:buSzPct val="100000"/>
              <a:buFont typeface="Roboto"/>
              <a:buNone/>
              <a:defRPr sz="1200">
                <a:latin typeface="Roboto"/>
                <a:ea typeface="Roboto"/>
                <a:cs typeface="Roboto"/>
                <a:sym typeface="Roboto"/>
              </a:defRPr>
            </a:lvl6pPr>
            <a:lvl7pPr lvl="6" algn="ctr" rtl="0">
              <a:lnSpc>
                <a:spcPct val="100000"/>
              </a:lnSpc>
              <a:spcBef>
                <a:spcPts val="0"/>
              </a:spcBef>
              <a:spcAft>
                <a:spcPts val="0"/>
              </a:spcAft>
              <a:buSzPct val="100000"/>
              <a:buFont typeface="Roboto"/>
              <a:buNone/>
              <a:defRPr sz="1200">
                <a:latin typeface="Roboto"/>
                <a:ea typeface="Roboto"/>
                <a:cs typeface="Roboto"/>
                <a:sym typeface="Roboto"/>
              </a:defRPr>
            </a:lvl7pPr>
            <a:lvl8pPr lvl="7" algn="ctr" rtl="0">
              <a:lnSpc>
                <a:spcPct val="100000"/>
              </a:lnSpc>
              <a:spcBef>
                <a:spcPts val="0"/>
              </a:spcBef>
              <a:spcAft>
                <a:spcPts val="0"/>
              </a:spcAft>
              <a:buSzPct val="100000"/>
              <a:buFont typeface="Roboto"/>
              <a:buNone/>
              <a:defRPr sz="1200">
                <a:latin typeface="Roboto"/>
                <a:ea typeface="Roboto"/>
                <a:cs typeface="Roboto"/>
                <a:sym typeface="Roboto"/>
              </a:defRPr>
            </a:lvl8pPr>
            <a:lvl9pPr lvl="8" algn="ctr" rtl="0">
              <a:lnSpc>
                <a:spcPct val="100000"/>
              </a:lnSpc>
              <a:spcBef>
                <a:spcPts val="0"/>
              </a:spcBef>
              <a:spcAft>
                <a:spcPts val="0"/>
              </a:spcAft>
              <a:buSzPct val="100000"/>
              <a:buFont typeface="Roboto"/>
              <a:buNone/>
              <a:defRPr sz="1200">
                <a:latin typeface="Roboto"/>
                <a:ea typeface="Roboto"/>
                <a:cs typeface="Roboto"/>
                <a:sym typeface="Roboto"/>
              </a:defRPr>
            </a:lvl9pPr>
          </a:lstStyle>
          <a:p>
            <a:endParaRPr/>
          </a:p>
        </p:txBody>
      </p:sp>
      <p:sp>
        <p:nvSpPr>
          <p:cNvPr id="27" name="Shape 27"/>
          <p:cNvSpPr/>
          <p:nvPr/>
        </p:nvSpPr>
        <p:spPr>
          <a:xfrm>
            <a:off x="1021188"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 name="Shape 28"/>
          <p:cNvSpPr/>
          <p:nvPr/>
        </p:nvSpPr>
        <p:spPr>
          <a:xfrm>
            <a:off x="3625950"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 name="Shape 29"/>
          <p:cNvSpPr/>
          <p:nvPr/>
        </p:nvSpPr>
        <p:spPr>
          <a:xfrm>
            <a:off x="6230713"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17" name="Text Placeholder 16"/>
          <p:cNvSpPr>
            <a:spLocks noGrp="1"/>
          </p:cNvSpPr>
          <p:nvPr>
            <p:ph type="body" sz="quarter" idx="21" hasCustomPrompt="1"/>
          </p:nvPr>
        </p:nvSpPr>
        <p:spPr>
          <a:xfrm>
            <a:off x="457200" y="1744663"/>
            <a:ext cx="8229600" cy="1638606"/>
          </a:xfrm>
        </p:spPr>
        <p:txBody>
          <a:bodyPr/>
          <a:lstStyle>
            <a:lvl2pPr marL="574579" indent="-114281">
              <a:defRPr/>
            </a:lvl2pPr>
            <a:lvl3pPr marL="1028528" indent="-114281">
              <a:defRPr/>
            </a:lvl3pPr>
            <a:lvl4pPr marL="1488826" indent="-114281">
              <a:defRPr/>
            </a:lvl4pPr>
            <a:lvl5pPr marL="1942775" indent="-114281">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itle 10"/>
          <p:cNvSpPr>
            <a:spLocks noGrp="1"/>
          </p:cNvSpPr>
          <p:nvPr>
            <p:ph type="title" hasCustomPrompt="1"/>
          </p:nvPr>
        </p:nvSpPr>
        <p:spPr>
          <a:xfrm>
            <a:off x="457200" y="401956"/>
            <a:ext cx="8229600" cy="360548"/>
          </a:xfrm>
        </p:spPr>
        <p:txBody>
          <a:bodyPr/>
          <a:lstStyle/>
          <a:p>
            <a:r>
              <a:rPr lang="en-US" dirty="0"/>
              <a:t>Click to edit title</a:t>
            </a:r>
          </a:p>
        </p:txBody>
      </p:sp>
      <p:sp>
        <p:nvSpPr>
          <p:cNvPr id="12" name="Text Placeholder 13"/>
          <p:cNvSpPr>
            <a:spLocks noGrp="1"/>
          </p:cNvSpPr>
          <p:nvPr>
            <p:ph type="body" sz="quarter" idx="17" hasCustomPrompt="1"/>
          </p:nvPr>
        </p:nvSpPr>
        <p:spPr>
          <a:xfrm>
            <a:off x="457200" y="809626"/>
            <a:ext cx="8229600" cy="302006"/>
          </a:xfrm>
        </p:spPr>
        <p:txBody>
          <a:bodyPr/>
          <a:lstStyle>
            <a:lvl1pPr marL="0" indent="0">
              <a:buNone/>
              <a:defRPr sz="1200">
                <a:solidFill>
                  <a:schemeClr val="tx1"/>
                </a:solidFill>
              </a:defRPr>
            </a:lvl1pPr>
            <a:lvl2pPr marL="174596" indent="0">
              <a:buNone/>
              <a:defRPr sz="1200">
                <a:solidFill>
                  <a:schemeClr val="tx1"/>
                </a:solidFill>
              </a:defRPr>
            </a:lvl2pPr>
            <a:lvl3pPr marL="342843" indent="0">
              <a:buNone/>
              <a:defRPr sz="1200">
                <a:solidFill>
                  <a:schemeClr val="tx1"/>
                </a:solidFill>
              </a:defRPr>
            </a:lvl3pPr>
            <a:lvl4pPr marL="517438" indent="0">
              <a:buNone/>
              <a:defRPr sz="1200">
                <a:solidFill>
                  <a:schemeClr val="tx1"/>
                </a:solidFill>
              </a:defRPr>
            </a:lvl4pPr>
            <a:lvl5pPr marL="685685" indent="0">
              <a:buNone/>
              <a:defRPr sz="1200">
                <a:solidFill>
                  <a:schemeClr val="tx1"/>
                </a:solidFill>
              </a:defRPr>
            </a:lvl5pPr>
          </a:lstStyle>
          <a:p>
            <a:pPr lvl="0"/>
            <a:r>
              <a:rPr lang="en-US" dirty="0"/>
              <a:t>Click to edit text</a:t>
            </a:r>
          </a:p>
        </p:txBody>
      </p:sp>
      <p:sp>
        <p:nvSpPr>
          <p:cNvPr id="13" name="Date Placeholder 12"/>
          <p:cNvSpPr>
            <a:spLocks noGrp="1"/>
          </p:cNvSpPr>
          <p:nvPr>
            <p:ph type="dt" sz="half" idx="18"/>
          </p:nvPr>
        </p:nvSpPr>
        <p:spPr>
          <a:xfrm>
            <a:off x="1927534" y="4760803"/>
            <a:ext cx="1098755" cy="138503"/>
          </a:xfrm>
          <a:prstGeom prst="rect">
            <a:avLst/>
          </a:prstGeom>
        </p:spPr>
        <p:txBody>
          <a:bodyPr/>
          <a:lstStyle/>
          <a:p>
            <a:fld id="{6DD3B76A-C5DE-4B9A-BEAE-BBF0DC17AAA8}" type="datetime1">
              <a:rPr lang="en-US" smtClean="0"/>
              <a:t>5/12/2018</a:t>
            </a:fld>
            <a:endParaRPr lang="en-US" dirty="0"/>
          </a:p>
        </p:txBody>
      </p:sp>
      <p:sp>
        <p:nvSpPr>
          <p:cNvPr id="14" name="Footer Placeholder 13"/>
          <p:cNvSpPr>
            <a:spLocks noGrp="1"/>
          </p:cNvSpPr>
          <p:nvPr>
            <p:ph type="ftr" sz="quarter" idx="19"/>
          </p:nvPr>
        </p:nvSpPr>
        <p:spPr>
          <a:xfrm>
            <a:off x="698910" y="4760805"/>
            <a:ext cx="1228623" cy="138503"/>
          </a:xfrm>
          <a:prstGeom prst="rect">
            <a:avLst/>
          </a:prstGeom>
        </p:spPr>
        <p:txBody>
          <a:bodyPr/>
          <a:lstStyle/>
          <a:p>
            <a:r>
              <a:rPr lang="en-US"/>
              <a:t>Microsoft confidential</a:t>
            </a:r>
            <a:endParaRPr lang="en-US" dirty="0"/>
          </a:p>
        </p:txBody>
      </p:sp>
      <p:sp>
        <p:nvSpPr>
          <p:cNvPr id="15" name="Slide Number Placeholder 14"/>
          <p:cNvSpPr>
            <a:spLocks noGrp="1"/>
          </p:cNvSpPr>
          <p:nvPr>
            <p:ph type="sldNum" sz="quarter" idx="20"/>
          </p:nvPr>
        </p:nvSpPr>
        <p:spPr>
          <a:xfrm>
            <a:off x="457201" y="4760804"/>
            <a:ext cx="228926" cy="138504"/>
          </a:xfrm>
          <a:prstGeom prst="rect">
            <a:avLst/>
          </a:prstGeom>
        </p:spPr>
        <p:txBody>
          <a:bodyPr/>
          <a:lstStyle/>
          <a:p>
            <a:fld id="{B6F15528-21DE-4FAA-801E-634DDDAF4B2B}" type="slidenum">
              <a:rPr lang="en-US" smtClean="0"/>
              <a:pPr/>
              <a:t>‹Nº›</a:t>
            </a:fld>
            <a:endParaRPr lang="en-US" dirty="0"/>
          </a:p>
        </p:txBody>
      </p:sp>
    </p:spTree>
    <p:extLst>
      <p:ext uri="{BB962C8B-B14F-4D97-AF65-F5344CB8AC3E}">
        <p14:creationId xmlns:p14="http://schemas.microsoft.com/office/powerpoint/2010/main" val="283747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115310" y="891883"/>
            <a:ext cx="5826763" cy="1704411"/>
          </a:xfrm>
        </p:spPr>
        <p:txBody>
          <a:bodyPr wrap="square">
            <a:spAutoFit/>
          </a:bodyPr>
          <a:lstStyle>
            <a:lvl1pPr marL="0" indent="0">
              <a:buNone/>
              <a:defRPr baseline="0">
                <a:solidFill>
                  <a:srgbClr val="0A79D2"/>
                </a:solidFill>
              </a:defRPr>
            </a:lvl1pPr>
            <a:lvl2pPr marL="252060"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765" kern="1200" spc="0" baseline="0" dirty="0" smtClean="0">
                <a:gradFill>
                  <a:gsLst>
                    <a:gs pos="1250">
                      <a:schemeClr val="tx1"/>
                    </a:gs>
                    <a:gs pos="100000">
                      <a:schemeClr val="tx1"/>
                    </a:gs>
                  </a:gsLst>
                  <a:lin ang="5400000" scaled="0"/>
                </a:gradFill>
                <a:latin typeface="+mn-lt"/>
                <a:ea typeface="+mn-ea"/>
                <a:cs typeface="+mn-cs"/>
              </a:defRPr>
            </a:lvl2pPr>
            <a:lvl3pPr marL="420101"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471" kern="1200" spc="0" baseline="0" dirty="0" smtClean="0">
                <a:gradFill>
                  <a:gsLst>
                    <a:gs pos="1250">
                      <a:schemeClr val="tx1"/>
                    </a:gs>
                    <a:gs pos="100000">
                      <a:schemeClr val="tx1"/>
                    </a:gs>
                  </a:gsLst>
                  <a:lin ang="5400000" scaled="0"/>
                </a:gradFill>
                <a:latin typeface="+mn-lt"/>
                <a:ea typeface="+mn-ea"/>
                <a:cs typeface="+mn-cs"/>
              </a:defRPr>
            </a:lvl3pPr>
            <a:lvl4pPr marL="588140"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324" kern="1200" spc="0" baseline="0" dirty="0" smtClean="0">
                <a:gradFill>
                  <a:gsLst>
                    <a:gs pos="1250">
                      <a:schemeClr val="tx1"/>
                    </a:gs>
                    <a:gs pos="100000">
                      <a:schemeClr val="tx1"/>
                    </a:gs>
                  </a:gsLst>
                  <a:lin ang="5400000" scaled="0"/>
                </a:gradFill>
                <a:latin typeface="+mn-lt"/>
                <a:ea typeface="+mn-ea"/>
                <a:cs typeface="+mn-cs"/>
              </a:defRPr>
            </a:lvl4pPr>
            <a:lvl5pPr marL="756181"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324" kern="1200" spc="0" baseline="0" dirty="0">
                <a:gradFill>
                  <a:gsLst>
                    <a:gs pos="1250">
                      <a:schemeClr val="tx1"/>
                    </a:gs>
                    <a:gs pos="100000">
                      <a:schemeClr val="tx1"/>
                    </a:gs>
                  </a:gsLst>
                  <a:lin ang="5400000" scaled="0"/>
                </a:gradFill>
                <a:latin typeface="+mn-lt"/>
                <a:ea typeface="+mn-ea"/>
                <a:cs typeface="+mn-cs"/>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hasCustomPrompt="1"/>
          </p:nvPr>
        </p:nvSpPr>
        <p:spPr/>
        <p:txBody>
          <a:bodyPr/>
          <a:lstStyle>
            <a:lvl1pPr>
              <a:defRPr lang="en-US" sz="3529" b="0" kern="1200" cap="none" spc="-75"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Speaker name</a:t>
            </a:r>
          </a:p>
        </p:txBody>
      </p:sp>
      <p:sp>
        <p:nvSpPr>
          <p:cNvPr id="7" name="Picture Placeholder 12"/>
          <p:cNvSpPr>
            <a:spLocks noGrp="1"/>
          </p:cNvSpPr>
          <p:nvPr>
            <p:ph type="pic" sz="quarter" idx="19"/>
          </p:nvPr>
        </p:nvSpPr>
        <p:spPr>
          <a:xfrm>
            <a:off x="201931" y="1165585"/>
            <a:ext cx="2689274" cy="2689656"/>
          </a:xfrm>
          <a:prstGeom prst="ellipse">
            <a:avLst/>
          </a:prstGeom>
        </p:spPr>
        <p:txBody>
          <a:bodyPr anchor="ctr" anchorCtr="0">
            <a:normAutofit/>
          </a:bodyPr>
          <a:lstStyle>
            <a:lvl1pPr>
              <a:defRPr sz="1176"/>
            </a:lvl1pPr>
          </a:lstStyle>
          <a:p>
            <a:r>
              <a:rPr lang="en-US" dirty="0"/>
              <a:t>Click icon to add picture</a:t>
            </a:r>
          </a:p>
        </p:txBody>
      </p:sp>
    </p:spTree>
    <p:extLst>
      <p:ext uri="{BB962C8B-B14F-4D97-AF65-F5344CB8AC3E}">
        <p14:creationId xmlns:p14="http://schemas.microsoft.com/office/powerpoint/2010/main" val="61936285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35805"/>
          </a:xfrm>
        </p:spPr>
        <p:txBody>
          <a:bodyPr>
            <a:spAutoFit/>
          </a:bodyPr>
          <a:lstStyle>
            <a:lvl1pPr>
              <a:defRPr sz="294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587677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1226922"/>
            <a:ext cx="8740142" cy="3698277"/>
          </a:xfrm>
        </p:spPr>
        <p:txBody>
          <a:bodyPr wrap="square">
            <a:noAutofit/>
          </a:bodyPr>
          <a:lstStyle>
            <a:lvl1pPr marL="0" indent="0">
              <a:buNone/>
              <a:defRPr/>
            </a:lvl1pPr>
            <a:lvl2pPr marL="252067" indent="0">
              <a:buNone/>
              <a:defRPr/>
            </a:lvl2pPr>
            <a:lvl3pPr marL="420110" indent="0">
              <a:buNone/>
              <a:defRPr sz="1765"/>
            </a:lvl3pPr>
            <a:lvl4pPr marL="588156" indent="0">
              <a:buNone/>
              <a:defRPr sz="1471"/>
            </a:lvl4pPr>
            <a:lvl5pPr marL="756200" indent="0">
              <a:buNone/>
              <a:defRPr sz="147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3302938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82176"/>
            <a:ext cx="8229600" cy="5508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extLst>
      <p:ext uri="{BB962C8B-B14F-4D97-AF65-F5344CB8AC3E}">
        <p14:creationId xmlns:p14="http://schemas.microsoft.com/office/powerpoint/2010/main" val="318778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110429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_DO NOT USE">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800">
              <a:solidFill>
                <a:srgbClr val="FFFFFF"/>
              </a:solidFill>
            </a:endParaRPr>
          </a:p>
        </p:txBody>
      </p:sp>
    </p:spTree>
    <p:extLst>
      <p:ext uri="{BB962C8B-B14F-4D97-AF65-F5344CB8AC3E}">
        <p14:creationId xmlns:p14="http://schemas.microsoft.com/office/powerpoint/2010/main" val="2357953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rtl="0">
              <a:lnSpc>
                <a:spcPct val="115000"/>
              </a:lnSpc>
              <a:spcBef>
                <a:spcPts val="0"/>
              </a:spcBef>
              <a:spcAft>
                <a:spcPts val="1600"/>
              </a:spcAft>
              <a:buClr>
                <a:schemeClr val="dk2"/>
              </a:buClr>
              <a:buSzPct val="100000"/>
              <a:buChar char="●"/>
              <a:defRPr sz="1800">
                <a:solidFill>
                  <a:schemeClr val="dk2"/>
                </a:solidFill>
              </a:defRPr>
            </a:lvl1pPr>
            <a:lvl2pPr lvl="1" rtl="0">
              <a:lnSpc>
                <a:spcPct val="115000"/>
              </a:lnSpc>
              <a:spcBef>
                <a:spcPts val="0"/>
              </a:spcBef>
              <a:spcAft>
                <a:spcPts val="1600"/>
              </a:spcAft>
              <a:buClr>
                <a:schemeClr val="dk2"/>
              </a:buClr>
              <a:buChar char="○"/>
              <a:defRPr>
                <a:solidFill>
                  <a:schemeClr val="dk2"/>
                </a:solidFill>
              </a:defRPr>
            </a:lvl2pPr>
            <a:lvl3pPr lvl="2" rtl="0">
              <a:lnSpc>
                <a:spcPct val="115000"/>
              </a:lnSpc>
              <a:spcBef>
                <a:spcPts val="0"/>
              </a:spcBef>
              <a:spcAft>
                <a:spcPts val="1600"/>
              </a:spcAft>
              <a:buClr>
                <a:schemeClr val="dk2"/>
              </a:buClr>
              <a:buChar char="■"/>
              <a:defRPr>
                <a:solidFill>
                  <a:schemeClr val="dk2"/>
                </a:solidFill>
              </a:defRPr>
            </a:lvl3pPr>
            <a:lvl4pPr lvl="3" rtl="0">
              <a:lnSpc>
                <a:spcPct val="115000"/>
              </a:lnSpc>
              <a:spcBef>
                <a:spcPts val="0"/>
              </a:spcBef>
              <a:spcAft>
                <a:spcPts val="1600"/>
              </a:spcAft>
              <a:buClr>
                <a:schemeClr val="dk2"/>
              </a:buClr>
              <a:buChar char="●"/>
              <a:defRPr>
                <a:solidFill>
                  <a:schemeClr val="dk2"/>
                </a:solidFill>
              </a:defRPr>
            </a:lvl4pPr>
            <a:lvl5pPr lvl="4" rtl="0">
              <a:lnSpc>
                <a:spcPct val="115000"/>
              </a:lnSpc>
              <a:spcBef>
                <a:spcPts val="0"/>
              </a:spcBef>
              <a:spcAft>
                <a:spcPts val="1600"/>
              </a:spcAft>
              <a:buClr>
                <a:schemeClr val="dk2"/>
              </a:buClr>
              <a:buChar char="○"/>
              <a:defRPr>
                <a:solidFill>
                  <a:schemeClr val="dk2"/>
                </a:solidFill>
              </a:defRPr>
            </a:lvl5pPr>
            <a:lvl6pPr lvl="5" rtl="0">
              <a:lnSpc>
                <a:spcPct val="115000"/>
              </a:lnSpc>
              <a:spcBef>
                <a:spcPts val="0"/>
              </a:spcBef>
              <a:spcAft>
                <a:spcPts val="1600"/>
              </a:spcAft>
              <a:buClr>
                <a:schemeClr val="dk2"/>
              </a:buClr>
              <a:buChar char="■"/>
              <a:defRPr>
                <a:solidFill>
                  <a:schemeClr val="dk2"/>
                </a:solidFill>
              </a:defRPr>
            </a:lvl6pPr>
            <a:lvl7pPr lvl="6" rtl="0">
              <a:lnSpc>
                <a:spcPct val="115000"/>
              </a:lnSpc>
              <a:spcBef>
                <a:spcPts val="0"/>
              </a:spcBef>
              <a:spcAft>
                <a:spcPts val="1600"/>
              </a:spcAft>
              <a:buClr>
                <a:schemeClr val="dk2"/>
              </a:buClr>
              <a:buChar char="●"/>
              <a:defRPr>
                <a:solidFill>
                  <a:schemeClr val="dk2"/>
                </a:solidFill>
              </a:defRPr>
            </a:lvl7pPr>
            <a:lvl8pPr lvl="7" rtl="0">
              <a:lnSpc>
                <a:spcPct val="115000"/>
              </a:lnSpc>
              <a:spcBef>
                <a:spcPts val="0"/>
              </a:spcBef>
              <a:spcAft>
                <a:spcPts val="1600"/>
              </a:spcAft>
              <a:buClr>
                <a:schemeClr val="dk2"/>
              </a:buClr>
              <a:buChar char="○"/>
              <a:defRPr>
                <a:solidFill>
                  <a:schemeClr val="dk2"/>
                </a:solidFill>
              </a:defRPr>
            </a:lvl8pPr>
            <a:lvl9pPr lvl="8" rtl="0">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rtl="0">
              <a:spcBef>
                <a:spcPts val="0"/>
              </a:spcBef>
              <a:buNone/>
            </a:pPr>
            <a:fld id="{00000000-1234-1234-1234-123412341234}" type="slidenum">
              <a:rPr lang="en" sz="1000">
                <a:solidFill>
                  <a:schemeClr val="dk2"/>
                </a:solidFill>
              </a:rPr>
              <a:t>‹Nº›</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4.emf"/><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emf"/><Relationship Id="rId5" Type="http://schemas.openxmlformats.org/officeDocument/2006/relationships/image" Target="../media/image14.emf"/><Relationship Id="rId4" Type="http://schemas.openxmlformats.org/officeDocument/2006/relationships/image" Target="../media/image13.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hyperlink" Target="mailto:javiersuarezruiz@Hotmail.com" TargetMode="External"/><Relationship Id="rId2" Type="http://schemas.openxmlformats.org/officeDocument/2006/relationships/hyperlink" Target="http://geeks.ms/blogs/jsuarez" TargetMode="Externa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8.xml"/><Relationship Id="rId4" Type="http://schemas.openxmlformats.org/officeDocument/2006/relationships/image" Target="../media/image14.emf"/></Relationships>
</file>

<file path=ppt/slides/_rels/slide2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image" Target="../media/image13.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5.xml"/><Relationship Id="rId1" Type="http://schemas.openxmlformats.org/officeDocument/2006/relationships/slideLayout" Target="../slideLayouts/slideLayout8.xml"/><Relationship Id="rId5" Type="http://schemas.openxmlformats.org/officeDocument/2006/relationships/image" Target="../media/image14.emf"/><Relationship Id="rId4" Type="http://schemas.openxmlformats.org/officeDocument/2006/relationships/image" Target="../media/image13.emf"/></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4.xml"/><Relationship Id="rId4" Type="http://schemas.openxmlformats.org/officeDocument/2006/relationships/image" Target="../media/image33.png"/></Relationships>
</file>

<file path=ppt/slides/_rels/slide41.xml.rels><?xml version="1.0" encoding="UTF-8" standalone="yes"?>
<Relationships xmlns="http://schemas.openxmlformats.org/package/2006/relationships"><Relationship Id="rId8" Type="http://schemas.openxmlformats.org/officeDocument/2006/relationships/image" Target="../media/image39.emf"/><Relationship Id="rId3" Type="http://schemas.openxmlformats.org/officeDocument/2006/relationships/image" Target="../media/image34.emf"/><Relationship Id="rId7" Type="http://schemas.openxmlformats.org/officeDocument/2006/relationships/image" Target="../media/image38.emf"/><Relationship Id="rId2" Type="http://schemas.openxmlformats.org/officeDocument/2006/relationships/notesSlide" Target="../notesSlides/notesSlide26.xml"/><Relationship Id="rId1" Type="http://schemas.openxmlformats.org/officeDocument/2006/relationships/slideLayout" Target="../slideLayouts/slideLayout8.xml"/><Relationship Id="rId6" Type="http://schemas.openxmlformats.org/officeDocument/2006/relationships/image" Target="../media/image37.emf"/><Relationship Id="rId5" Type="http://schemas.openxmlformats.org/officeDocument/2006/relationships/image" Target="../media/image36.emf"/><Relationship Id="rId4" Type="http://schemas.openxmlformats.org/officeDocument/2006/relationships/image" Target="../media/image35.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jpeg"/><Relationship Id="rId7" Type="http://schemas.openxmlformats.org/officeDocument/2006/relationships/image" Target="../media/image44.png"/><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47.svg"/></Relationships>
</file>

<file path=ppt/slides/_rels/slide4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image" Target="../media/image59.png"/><Relationship Id="rId3" Type="http://schemas.openxmlformats.org/officeDocument/2006/relationships/image" Target="../media/image49.png"/><Relationship Id="rId7" Type="http://schemas.openxmlformats.org/officeDocument/2006/relationships/image" Target="../media/image53.png"/><Relationship Id="rId12" Type="http://schemas.openxmlformats.org/officeDocument/2006/relationships/image" Target="../media/image58.png"/><Relationship Id="rId17" Type="http://schemas.openxmlformats.org/officeDocument/2006/relationships/image" Target="../media/image63.jpeg"/><Relationship Id="rId2" Type="http://schemas.openxmlformats.org/officeDocument/2006/relationships/notesSlide" Target="../notesSlides/notesSlide30.xml"/><Relationship Id="rId16" Type="http://schemas.openxmlformats.org/officeDocument/2006/relationships/image" Target="../media/image62.png"/><Relationship Id="rId1" Type="http://schemas.openxmlformats.org/officeDocument/2006/relationships/slideLayout" Target="../slideLayouts/slideLayout12.xml"/><Relationship Id="rId6" Type="http://schemas.openxmlformats.org/officeDocument/2006/relationships/image" Target="../media/image52.png"/><Relationship Id="rId11" Type="http://schemas.openxmlformats.org/officeDocument/2006/relationships/image" Target="../media/image57.png"/><Relationship Id="rId5" Type="http://schemas.openxmlformats.org/officeDocument/2006/relationships/image" Target="../media/image51.png"/><Relationship Id="rId15" Type="http://schemas.openxmlformats.org/officeDocument/2006/relationships/image" Target="../media/image61.png"/><Relationship Id="rId10" Type="http://schemas.openxmlformats.org/officeDocument/2006/relationships/image" Target="../media/image56.png"/><Relationship Id="rId4" Type="http://schemas.openxmlformats.org/officeDocument/2006/relationships/image" Target="../media/image50.gif"/><Relationship Id="rId9" Type="http://schemas.openxmlformats.org/officeDocument/2006/relationships/image" Target="../media/image55.png"/><Relationship Id="rId14" Type="http://schemas.openxmlformats.org/officeDocument/2006/relationships/image" Target="../media/image6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65.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66.jpe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image" Target="../media/image67.jpeg"/><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oo.gl/nT7qqL"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s://goo.gl/Qnt2ME"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9C6B9"/>
        </a:solidFill>
        <a:effectLst/>
      </p:bgPr>
    </p:bg>
    <p:spTree>
      <p:nvGrpSpPr>
        <p:cNvPr id="1" name="Shape 35"/>
        <p:cNvGrpSpPr/>
        <p:nvPr/>
      </p:nvGrpSpPr>
      <p:grpSpPr>
        <a:xfrm>
          <a:off x="0" y="0"/>
          <a:ext cx="0" cy="0"/>
          <a:chOff x="0" y="0"/>
          <a:chExt cx="0" cy="0"/>
        </a:xfrm>
      </p:grpSpPr>
      <p:sp>
        <p:nvSpPr>
          <p:cNvPr id="37" name="Shape 37"/>
          <p:cNvSpPr txBox="1">
            <a:spLocks noGrp="1"/>
          </p:cNvSpPr>
          <p:nvPr>
            <p:ph type="ctrTitle"/>
          </p:nvPr>
        </p:nvSpPr>
        <p:spPr>
          <a:xfrm>
            <a:off x="311708" y="2701390"/>
            <a:ext cx="8520600" cy="2052600"/>
          </a:xfrm>
          <a:prstGeom prst="rect">
            <a:avLst/>
          </a:prstGeom>
        </p:spPr>
        <p:txBody>
          <a:bodyPr wrap="square" lIns="91425" tIns="91425" rIns="91425" bIns="91425" anchor="ctr" anchorCtr="0">
            <a:noAutofit/>
          </a:bodyPr>
          <a:lstStyle/>
          <a:p>
            <a:pPr lvl="0" rtl="0">
              <a:spcBef>
                <a:spcPts val="0"/>
              </a:spcBef>
              <a:buNone/>
            </a:pPr>
            <a:r>
              <a:rPr lang="es-ES" sz="5400" dirty="0">
                <a:solidFill>
                  <a:schemeClr val="tx1">
                    <a:lumMod val="75000"/>
                    <a:lumOff val="25000"/>
                  </a:schemeClr>
                </a:solidFill>
                <a:latin typeface="Segoe UI" panose="020B0502040204020203" pitchFamily="34" charset="0"/>
                <a:ea typeface="Roboto"/>
                <a:cs typeface="Segoe UI" panose="020B0502040204020203" pitchFamily="34" charset="0"/>
                <a:sym typeface="Roboto"/>
              </a:rPr>
              <a:t>Taller </a:t>
            </a:r>
            <a:r>
              <a:rPr lang="en" sz="5400" dirty="0">
                <a:solidFill>
                  <a:schemeClr val="tx1">
                    <a:lumMod val="75000"/>
                    <a:lumOff val="25000"/>
                  </a:schemeClr>
                </a:solidFill>
                <a:latin typeface="Segoe UI" panose="020B0502040204020203" pitchFamily="34" charset="0"/>
                <a:ea typeface="Roboto"/>
                <a:cs typeface="Segoe UI" panose="020B0502040204020203" pitchFamily="34" charset="0"/>
                <a:sym typeface="Roboto"/>
              </a:rPr>
              <a:t>Xamarin</a:t>
            </a:r>
          </a:p>
        </p:txBody>
      </p:sp>
      <p:pic>
        <p:nvPicPr>
          <p:cNvPr id="3" name="Imagen 2">
            <a:extLst>
              <a:ext uri="{FF2B5EF4-FFF2-40B4-BE49-F238E27FC236}">
                <a16:creationId xmlns:a16="http://schemas.microsoft.com/office/drawing/2014/main" id="{C2ACB98C-C480-4110-BF5A-F8A32AF4EF80}"/>
              </a:ext>
            </a:extLst>
          </p:cNvPr>
          <p:cNvPicPr>
            <a:picLocks noChangeAspect="1"/>
          </p:cNvPicPr>
          <p:nvPr/>
        </p:nvPicPr>
        <p:blipFill>
          <a:blip r:embed="rId3"/>
          <a:stretch>
            <a:fillRect/>
          </a:stretch>
        </p:blipFill>
        <p:spPr>
          <a:xfrm>
            <a:off x="1966823" y="801214"/>
            <a:ext cx="4690994" cy="2209738"/>
          </a:xfrm>
          <a:prstGeom prst="rect">
            <a:avLst/>
          </a:prstGeom>
        </p:spPr>
      </p:pic>
      <p:sp>
        <p:nvSpPr>
          <p:cNvPr id="4" name="Rectángulo 3">
            <a:extLst>
              <a:ext uri="{FF2B5EF4-FFF2-40B4-BE49-F238E27FC236}">
                <a16:creationId xmlns:a16="http://schemas.microsoft.com/office/drawing/2014/main" id="{E530EA88-68D0-40ED-8A5C-6C990FD959CB}"/>
              </a:ext>
            </a:extLst>
          </p:cNvPr>
          <p:cNvSpPr/>
          <p:nvPr/>
        </p:nvSpPr>
        <p:spPr>
          <a:xfrm>
            <a:off x="7065034" y="4272758"/>
            <a:ext cx="2078966" cy="738664"/>
          </a:xfrm>
          <a:prstGeom prst="rect">
            <a:avLst/>
          </a:prstGeom>
        </p:spPr>
        <p:txBody>
          <a:bodyPr wrap="square">
            <a:spAutoFit/>
          </a:bodyPr>
          <a:lstStyle/>
          <a:p>
            <a:r>
              <a:rPr lang="en-US" b="1" dirty="0" err="1">
                <a:solidFill>
                  <a:schemeClr val="bg2">
                    <a:lumMod val="75000"/>
                  </a:schemeClr>
                </a:solidFill>
              </a:rPr>
              <a:t>Opensouthcode</a:t>
            </a:r>
            <a:r>
              <a:rPr lang="en-US" b="1" dirty="0">
                <a:solidFill>
                  <a:schemeClr val="bg2">
                    <a:lumMod val="75000"/>
                  </a:schemeClr>
                </a:solidFill>
              </a:rPr>
              <a:t> 2018</a:t>
            </a:r>
          </a:p>
          <a:p>
            <a:r>
              <a:rPr lang="en-US" dirty="0">
                <a:solidFill>
                  <a:schemeClr val="bg2">
                    <a:lumMod val="75000"/>
                  </a:schemeClr>
                </a:solidFill>
              </a:rPr>
              <a:t>Málaga / Spain </a:t>
            </a:r>
            <a:br>
              <a:rPr lang="en-US" dirty="0">
                <a:solidFill>
                  <a:schemeClr val="bg2">
                    <a:lumMod val="75000"/>
                  </a:schemeClr>
                </a:solidFill>
              </a:rPr>
            </a:br>
            <a:r>
              <a:rPr lang="en-US" dirty="0">
                <a:solidFill>
                  <a:schemeClr val="bg2">
                    <a:lumMod val="75000"/>
                  </a:schemeClr>
                </a:solidFill>
              </a:rPr>
              <a:t>June 01 - 02, 2018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538852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3" name="Rectangle 32"/>
          <p:cNvSpPr/>
          <p:nvPr/>
        </p:nvSpPr>
        <p:spPr bwMode="auto">
          <a:xfrm>
            <a:off x="5386368" y="1533033"/>
            <a:ext cx="1588015" cy="6049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12" name="Rectangle 11"/>
          <p:cNvSpPr/>
          <p:nvPr/>
        </p:nvSpPr>
        <p:spPr bwMode="auto">
          <a:xfrm>
            <a:off x="378140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3786014" y="1533033"/>
            <a:ext cx="1581249" cy="6049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169620"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177641" y="1533033"/>
            <a:ext cx="1584599" cy="60493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2551" y="217803"/>
            <a:ext cx="8740640" cy="674558"/>
          </a:xfrm>
        </p:spPr>
        <p:txBody>
          <a:bodyPr/>
          <a:lstStyle/>
          <a:p>
            <a:pPr algn="ctr"/>
            <a:r>
              <a:rPr lang="en-US" dirty="0" err="1"/>
              <a:t>Código</a:t>
            </a:r>
            <a:r>
              <a:rPr lang="en-US" dirty="0"/>
              <a:t> </a:t>
            </a:r>
            <a:r>
              <a:rPr lang="en-US" dirty="0" err="1"/>
              <a:t>nativo</a:t>
            </a:r>
            <a:endParaRPr lang="en-US" dirty="0"/>
          </a:p>
        </p:txBody>
      </p:sp>
      <p:sp>
        <p:nvSpPr>
          <p:cNvPr id="21" name="TextBox 20"/>
          <p:cNvSpPr txBox="1"/>
          <p:nvPr/>
        </p:nvSpPr>
        <p:spPr>
          <a:xfrm>
            <a:off x="2177641" y="1587384"/>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iOS</a:t>
            </a:r>
          </a:p>
        </p:txBody>
      </p:sp>
      <p:sp>
        <p:nvSpPr>
          <p:cNvPr id="22" name="TextBox 21"/>
          <p:cNvSpPr txBox="1"/>
          <p:nvPr/>
        </p:nvSpPr>
        <p:spPr>
          <a:xfrm>
            <a:off x="5394388"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Windows</a:t>
            </a:r>
          </a:p>
        </p:txBody>
      </p:sp>
      <p:sp>
        <p:nvSpPr>
          <p:cNvPr id="23" name="TextBox 22"/>
          <p:cNvSpPr txBox="1"/>
          <p:nvPr/>
        </p:nvSpPr>
        <p:spPr>
          <a:xfrm>
            <a:off x="3786013"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Android</a:t>
            </a:r>
          </a:p>
        </p:txBody>
      </p:sp>
      <p:sp>
        <p:nvSpPr>
          <p:cNvPr id="24" name="TextBox 23"/>
          <p:cNvSpPr txBox="1"/>
          <p:nvPr/>
        </p:nvSpPr>
        <p:spPr>
          <a:xfrm>
            <a:off x="2179801"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Objective-C</a:t>
            </a:r>
          </a:p>
          <a:p>
            <a:pPr algn="ctr" defTabSz="685462" fontAlgn="base">
              <a:spcBef>
                <a:spcPct val="0"/>
              </a:spcBef>
              <a:spcAft>
                <a:spcPct val="0"/>
              </a:spcAft>
            </a:pPr>
            <a:r>
              <a:rPr lang="en-US" sz="1471" dirty="0">
                <a:solidFill>
                  <a:schemeClr val="bg1"/>
                </a:solidFill>
                <a:latin typeface="+mj-lt"/>
              </a:rPr>
              <a:t>Xcode</a:t>
            </a:r>
          </a:p>
        </p:txBody>
      </p:sp>
      <p:sp>
        <p:nvSpPr>
          <p:cNvPr id="25" name="TextBox 24"/>
          <p:cNvSpPr txBox="1"/>
          <p:nvPr/>
        </p:nvSpPr>
        <p:spPr>
          <a:xfrm>
            <a:off x="5396549"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C#</a:t>
            </a:r>
          </a:p>
          <a:p>
            <a:pPr algn="ctr" defTabSz="685462" fontAlgn="base">
              <a:spcBef>
                <a:spcPct val="0"/>
              </a:spcBef>
              <a:spcAft>
                <a:spcPct val="0"/>
              </a:spcAft>
            </a:pPr>
            <a:r>
              <a:rPr lang="en-US" sz="1471" dirty="0">
                <a:solidFill>
                  <a:schemeClr val="bg1"/>
                </a:solidFill>
                <a:latin typeface="+mj-lt"/>
              </a:rPr>
              <a:t>Visual Studio</a:t>
            </a:r>
          </a:p>
        </p:txBody>
      </p:sp>
      <p:sp>
        <p:nvSpPr>
          <p:cNvPr id="26" name="TextBox 25"/>
          <p:cNvSpPr txBox="1"/>
          <p:nvPr/>
        </p:nvSpPr>
        <p:spPr>
          <a:xfrm>
            <a:off x="3788173"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Java</a:t>
            </a:r>
          </a:p>
          <a:p>
            <a:pPr algn="ctr" defTabSz="685462" fontAlgn="base">
              <a:spcBef>
                <a:spcPct val="0"/>
              </a:spcBef>
              <a:spcAft>
                <a:spcPct val="0"/>
              </a:spcAft>
            </a:pPr>
            <a:r>
              <a:rPr lang="en-US" sz="1471" dirty="0">
                <a:solidFill>
                  <a:schemeClr val="bg1"/>
                </a:solidFill>
                <a:latin typeface="+mj-lt"/>
              </a:rPr>
              <a:t>Android Studio</a:t>
            </a:r>
          </a:p>
        </p:txBody>
      </p:sp>
      <p:sp>
        <p:nvSpPr>
          <p:cNvPr id="28" name="TextBox 27"/>
          <p:cNvSpPr txBox="1"/>
          <p:nvPr/>
        </p:nvSpPr>
        <p:spPr>
          <a:xfrm>
            <a:off x="314586" y="386181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a:t>No se </a:t>
            </a:r>
            <a:r>
              <a:rPr lang="en-US" dirty="0" err="1"/>
              <a:t>comparte</a:t>
            </a:r>
            <a:r>
              <a:rPr lang="en-US" dirty="0"/>
              <a:t> </a:t>
            </a:r>
            <a:r>
              <a:rPr lang="en-US" dirty="0" err="1"/>
              <a:t>código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lenguajes</a:t>
            </a:r>
            <a:r>
              <a:rPr lang="en-US" dirty="0"/>
              <a:t> &amp; </a:t>
            </a:r>
            <a:r>
              <a:rPr lang="en-US" dirty="0" err="1"/>
              <a:t>entornos</a:t>
            </a:r>
            <a:r>
              <a:rPr lang="en-US" dirty="0"/>
              <a:t> de </a:t>
            </a:r>
            <a:r>
              <a:rPr lang="en-US" dirty="0" err="1"/>
              <a:t>desarrollo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equipos</a:t>
            </a:r>
            <a:endParaRPr lang="en-US" dirty="0">
              <a:gradFill>
                <a:gsLst>
                  <a:gs pos="2917">
                    <a:schemeClr val="tx1"/>
                  </a:gs>
                  <a:gs pos="30000">
                    <a:schemeClr val="tx1"/>
                  </a:gs>
                </a:gsLst>
                <a:lin ang="5400000" scaled="0"/>
              </a:gradFill>
            </a:endParaRPr>
          </a:p>
        </p:txBody>
      </p:sp>
      <p:sp>
        <p:nvSpPr>
          <p:cNvPr id="29" name="Left Brace 28"/>
          <p:cNvSpPr/>
          <p:nvPr/>
        </p:nvSpPr>
        <p:spPr>
          <a:xfrm rot="5400000">
            <a:off x="4485056" y="-296088"/>
            <a:ext cx="173891" cy="804800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46" name="Group 45"/>
          <p:cNvGrpSpPr/>
          <p:nvPr/>
        </p:nvGrpSpPr>
        <p:grpSpPr>
          <a:xfrm>
            <a:off x="2676129" y="804314"/>
            <a:ext cx="590408" cy="590408"/>
            <a:chOff x="2057400" y="2654300"/>
            <a:chExt cx="1028700" cy="1028700"/>
          </a:xfrm>
        </p:grpSpPr>
        <p:sp>
          <p:nvSpPr>
            <p:cNvPr id="47" name="Oval 46"/>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4287917" y="802104"/>
            <a:ext cx="590408" cy="590408"/>
            <a:chOff x="3810000" y="3073400"/>
            <a:chExt cx="1028700" cy="1028700"/>
          </a:xfrm>
        </p:grpSpPr>
        <p:sp>
          <p:nvSpPr>
            <p:cNvPr id="50" name="Oval 49"/>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5895037" y="811440"/>
            <a:ext cx="590408" cy="590408"/>
            <a:chOff x="6083300" y="3073400"/>
            <a:chExt cx="1028700" cy="1028700"/>
          </a:xfrm>
        </p:grpSpPr>
        <p:sp>
          <p:nvSpPr>
            <p:cNvPr id="53" name="Oval 52"/>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Tree>
    <p:extLst>
      <p:ext uri="{BB962C8B-B14F-4D97-AF65-F5344CB8AC3E}">
        <p14:creationId xmlns:p14="http://schemas.microsoft.com/office/powerpoint/2010/main" val="3906748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551" y="217803"/>
            <a:ext cx="8740640" cy="674558"/>
          </a:xfrm>
        </p:spPr>
        <p:txBody>
          <a:bodyPr/>
          <a:lstStyle/>
          <a:p>
            <a:pPr algn="ctr"/>
            <a:r>
              <a:rPr lang="en-US" sz="4400" dirty="0"/>
              <a:t>Escribe </a:t>
            </a:r>
            <a:r>
              <a:rPr lang="en-US" sz="4400" dirty="0" err="1"/>
              <a:t>una</a:t>
            </a:r>
            <a:r>
              <a:rPr lang="en-US" sz="4400" dirty="0"/>
              <a:t> </a:t>
            </a:r>
            <a:r>
              <a:rPr lang="en-US" sz="4400" dirty="0" err="1"/>
              <a:t>vez</a:t>
            </a:r>
            <a:r>
              <a:rPr lang="en-US" sz="4400" dirty="0"/>
              <a:t>, </a:t>
            </a:r>
            <a:r>
              <a:rPr lang="en-US" sz="4400" dirty="0" err="1"/>
              <a:t>corre</a:t>
            </a:r>
            <a:r>
              <a:rPr lang="en-US" sz="4400" dirty="0"/>
              <a:t> </a:t>
            </a:r>
            <a:r>
              <a:rPr lang="en-US" sz="4400" dirty="0" err="1"/>
              <a:t>en</a:t>
            </a:r>
            <a:r>
              <a:rPr lang="en-US" sz="4400" dirty="0"/>
              <a:t> </a:t>
            </a:r>
            <a:r>
              <a:rPr lang="en-US" sz="4400" dirty="0" err="1"/>
              <a:t>todos</a:t>
            </a:r>
            <a:endParaRPr lang="en-US" sz="4400" dirty="0"/>
          </a:p>
        </p:txBody>
      </p:sp>
      <p:sp>
        <p:nvSpPr>
          <p:cNvPr id="35" name="Left Brace 34"/>
          <p:cNvSpPr/>
          <p:nvPr/>
        </p:nvSpPr>
        <p:spPr>
          <a:xfrm rot="5400000">
            <a:off x="4487973" y="287592"/>
            <a:ext cx="168056" cy="6815597"/>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57" name="Group 56"/>
          <p:cNvGrpSpPr/>
          <p:nvPr/>
        </p:nvGrpSpPr>
        <p:grpSpPr>
          <a:xfrm>
            <a:off x="3587007" y="1457214"/>
            <a:ext cx="1969988" cy="1969988"/>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1" cy="572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325"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903456" y="1560183"/>
            <a:ext cx="2028553" cy="1710696"/>
          </a:xfrm>
          <a:prstGeom prst="rect">
            <a:avLst/>
          </a:prstGeom>
          <a:noFill/>
        </p:spPr>
        <p:txBody>
          <a:bodyPr wrap="square" lIns="134444" tIns="107555" rIns="134444" bIns="107555" rtlCol="0">
            <a:spAutoFit/>
          </a:bodyPr>
          <a:lstStyle/>
          <a:p>
            <a:pPr algn="r" defTabSz="685462" fontAlgn="base">
              <a:lnSpc>
                <a:spcPct val="110000"/>
              </a:lnSpc>
              <a:spcBef>
                <a:spcPct val="0"/>
              </a:spcBef>
              <a:spcAft>
                <a:spcPct val="0"/>
              </a:spcAft>
            </a:pPr>
            <a:r>
              <a:rPr lang="en-US" sz="2206" dirty="0">
                <a:solidFill>
                  <a:schemeClr val="tx1">
                    <a:lumMod val="75000"/>
                    <a:lumOff val="25000"/>
                  </a:schemeClr>
                </a:solidFill>
              </a:rPr>
              <a:t>Lua</a:t>
            </a:r>
          </a:p>
          <a:p>
            <a:pPr algn="r" defTabSz="685462" fontAlgn="base">
              <a:lnSpc>
                <a:spcPct val="110000"/>
              </a:lnSpc>
              <a:spcBef>
                <a:spcPct val="0"/>
              </a:spcBef>
              <a:spcAft>
                <a:spcPct val="0"/>
              </a:spcAft>
            </a:pPr>
            <a:r>
              <a:rPr lang="en-US" sz="2206" dirty="0">
                <a:solidFill>
                  <a:schemeClr val="tx1">
                    <a:lumMod val="75000"/>
                    <a:lumOff val="25000"/>
                  </a:schemeClr>
                </a:solidFill>
              </a:rPr>
              <a:t>Javascript</a:t>
            </a:r>
          </a:p>
          <a:p>
            <a:pPr algn="r" defTabSz="685462" fontAlgn="base">
              <a:lnSpc>
                <a:spcPct val="110000"/>
              </a:lnSpc>
              <a:spcBef>
                <a:spcPct val="0"/>
              </a:spcBef>
              <a:spcAft>
                <a:spcPct val="0"/>
              </a:spcAft>
            </a:pPr>
            <a:r>
              <a:rPr lang="en-US" sz="2206" dirty="0">
                <a:solidFill>
                  <a:schemeClr val="tx1">
                    <a:lumMod val="75000"/>
                    <a:lumOff val="25000"/>
                  </a:schemeClr>
                </a:solidFill>
              </a:rPr>
              <a:t>Actionscript</a:t>
            </a:r>
          </a:p>
          <a:p>
            <a:pPr algn="r" defTabSz="685462" fontAlgn="base">
              <a:lnSpc>
                <a:spcPct val="110000"/>
              </a:lnSpc>
              <a:spcBef>
                <a:spcPct val="0"/>
              </a:spcBef>
              <a:spcAft>
                <a:spcPct val="0"/>
              </a:spcAft>
            </a:pPr>
            <a:r>
              <a:rPr lang="en-US" sz="2206" dirty="0">
                <a:solidFill>
                  <a:schemeClr val="tx1">
                    <a:lumMod val="75000"/>
                    <a:lumOff val="25000"/>
                  </a:schemeClr>
                </a:solidFill>
              </a:rPr>
              <a:t>HTML+CSS</a:t>
            </a:r>
          </a:p>
        </p:txBody>
      </p:sp>
      <p:cxnSp>
        <p:nvCxnSpPr>
          <p:cNvPr id="38" name="Straight Arrow Connector 37"/>
          <p:cNvCxnSpPr/>
          <p:nvPr/>
        </p:nvCxnSpPr>
        <p:spPr>
          <a:xfrm>
            <a:off x="2949408" y="1877354"/>
            <a:ext cx="645769"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949409" y="2260148"/>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2949409" y="2642942"/>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2949409" y="3025735"/>
            <a:ext cx="636431"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5666312" y="1391860"/>
            <a:ext cx="1603245" cy="210069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314586" y="3826370"/>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t>Acceso</a:t>
            </a:r>
            <a:r>
              <a:rPr lang="en-US" sz="1765" dirty="0"/>
              <a:t> </a:t>
            </a:r>
            <a:r>
              <a:rPr lang="en-US" sz="1765" dirty="0" err="1"/>
              <a:t>limitado</a:t>
            </a:r>
            <a:r>
              <a:rPr lang="en-US" sz="1765" dirty="0"/>
              <a:t> a APIs </a:t>
            </a:r>
            <a:r>
              <a:rPr lang="en-US" sz="1765" dirty="0">
                <a:solidFill>
                  <a:schemeClr val="bg2">
                    <a:lumMod val="50000"/>
                  </a:schemeClr>
                </a:solidFill>
              </a:rPr>
              <a:t>•</a:t>
            </a:r>
            <a:r>
              <a:rPr lang="en-US" sz="1765" dirty="0"/>
              <a:t> </a:t>
            </a:r>
            <a:r>
              <a:rPr lang="en-US" sz="1765" dirty="0" err="1"/>
              <a:t>Menos</a:t>
            </a:r>
            <a:r>
              <a:rPr lang="en-US" sz="1765" dirty="0"/>
              <a:t> </a:t>
            </a:r>
            <a:r>
              <a:rPr lang="en-US" sz="1765" dirty="0" err="1"/>
              <a:t>rendimiento</a:t>
            </a:r>
            <a:r>
              <a:rPr lang="en-US" sz="1765" dirty="0"/>
              <a:t> </a:t>
            </a:r>
            <a:r>
              <a:rPr lang="en-US" sz="1765" dirty="0">
                <a:solidFill>
                  <a:schemeClr val="bg2">
                    <a:lumMod val="50000"/>
                  </a:schemeClr>
                </a:solidFill>
              </a:rPr>
              <a:t>•</a:t>
            </a:r>
            <a:r>
              <a:rPr lang="en-US" sz="1765" dirty="0"/>
              <a:t>  </a:t>
            </a:r>
            <a:r>
              <a:rPr lang="en-US" sz="1765" dirty="0" err="1"/>
              <a:t>Experiencia</a:t>
            </a:r>
            <a:r>
              <a:rPr lang="en-US" sz="1765" dirty="0"/>
              <a:t> de </a:t>
            </a:r>
            <a:r>
              <a:rPr lang="en-US" sz="1765" dirty="0" err="1"/>
              <a:t>usuario</a:t>
            </a:r>
            <a:r>
              <a:rPr lang="en-US" sz="1765" dirty="0"/>
              <a:t> </a:t>
            </a:r>
            <a:r>
              <a:rPr lang="en-US" sz="1765" dirty="0" err="1"/>
              <a:t>más</a:t>
            </a:r>
            <a:r>
              <a:rPr lang="en-US" sz="1765" dirty="0"/>
              <a:t> </a:t>
            </a:r>
            <a:r>
              <a:rPr lang="en-US" sz="1765" dirty="0" err="1"/>
              <a:t>pobre</a:t>
            </a:r>
            <a:endParaRPr lang="en-US" sz="1765"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68382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03902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err="1">
                <a:solidFill>
                  <a:srgbClr val="70ACBB"/>
                </a:solidFill>
              </a:rPr>
              <a:t>Código</a:t>
            </a:r>
            <a:r>
              <a:rPr lang="en-US" dirty="0">
                <a:solidFill>
                  <a:srgbClr val="70ACBB"/>
                </a:solidFill>
              </a:rPr>
              <a:t> </a:t>
            </a:r>
            <a:r>
              <a:rPr lang="en-US" dirty="0" err="1">
                <a:solidFill>
                  <a:srgbClr val="70ACBB"/>
                </a:solidFill>
              </a:rPr>
              <a:t>común</a:t>
            </a:r>
            <a:r>
              <a:rPr lang="en-US" dirty="0">
                <a:solidFill>
                  <a:srgbClr val="70ACBB"/>
                </a:solidFill>
              </a:rPr>
              <a:t> </a:t>
            </a:r>
            <a:r>
              <a:rPr lang="en-US" dirty="0" err="1">
                <a:solidFill>
                  <a:srgbClr val="70ACBB"/>
                </a:solidFill>
              </a:rPr>
              <a:t>compartido</a:t>
            </a:r>
            <a:r>
              <a:rPr lang="en-US" dirty="0">
                <a:solidFill>
                  <a:srgbClr val="70ACBB"/>
                </a:solidFill>
              </a:rPr>
              <a:t> </a:t>
            </a:r>
            <a:r>
              <a:rPr lang="en-US" dirty="0">
                <a:solidFill>
                  <a:srgbClr val="6FBD23"/>
                </a:solidFill>
              </a:rPr>
              <a:t>•</a:t>
            </a:r>
            <a:r>
              <a:rPr lang="en-US" dirty="0">
                <a:solidFill>
                  <a:srgbClr val="16ACEE"/>
                </a:solidFill>
              </a:rPr>
              <a:t>  </a:t>
            </a:r>
            <a:r>
              <a:rPr lang="en-US" dirty="0" err="1">
                <a:solidFill>
                  <a:srgbClr val="70ACBB"/>
                </a:solidFill>
              </a:rPr>
              <a:t>Acceso</a:t>
            </a:r>
            <a:r>
              <a:rPr lang="en-US" dirty="0">
                <a:solidFill>
                  <a:srgbClr val="70ACBB"/>
                </a:solidFill>
              </a:rPr>
              <a:t> 100% a APIs </a:t>
            </a:r>
            <a:r>
              <a:rPr lang="en-US" dirty="0" err="1">
                <a:solidFill>
                  <a:srgbClr val="70ACBB"/>
                </a:solidFill>
              </a:rPr>
              <a:t>nativas</a:t>
            </a:r>
            <a:r>
              <a:rPr lang="en-US" dirty="0">
                <a:solidFill>
                  <a:srgbClr val="70ACBB"/>
                </a:solidFill>
              </a:rPr>
              <a:t> </a:t>
            </a:r>
            <a:r>
              <a:rPr lang="en-US" dirty="0">
                <a:solidFill>
                  <a:srgbClr val="6FBD23"/>
                </a:solidFill>
              </a:rPr>
              <a:t>•</a:t>
            </a:r>
            <a:r>
              <a:rPr lang="en-US" dirty="0">
                <a:solidFill>
                  <a:srgbClr val="16ACEE"/>
                </a:solidFill>
              </a:rPr>
              <a:t>  </a:t>
            </a:r>
            <a:r>
              <a:rPr lang="en-US" dirty="0">
                <a:solidFill>
                  <a:srgbClr val="70ACBB"/>
                </a:solidFill>
              </a:rPr>
              <a:t>Alto </a:t>
            </a:r>
            <a:r>
              <a:rPr lang="en-US" dirty="0" err="1">
                <a:solidFill>
                  <a:srgbClr val="70ACBB"/>
                </a:solidFill>
              </a:rPr>
              <a:t>rendimiento</a:t>
            </a:r>
            <a:endParaRPr lang="en-US" dirty="0">
              <a:solidFill>
                <a:srgbClr val="70ACBB"/>
              </a:solidFill>
            </a:endParaRPr>
          </a:p>
        </p:txBody>
      </p:sp>
      <p:sp>
        <p:nvSpPr>
          <p:cNvPr id="20" name="Left Brace 19"/>
          <p:cNvSpPr/>
          <p:nvPr/>
        </p:nvSpPr>
        <p:spPr>
          <a:xfrm rot="5400000">
            <a:off x="4489538" y="212093"/>
            <a:ext cx="176064" cy="7383893"/>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 name="Group 2"/>
          <p:cNvGrpSpPr/>
          <p:nvPr/>
        </p:nvGrpSpPr>
        <p:grpSpPr>
          <a:xfrm>
            <a:off x="2170406" y="892540"/>
            <a:ext cx="4814330" cy="2731904"/>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4"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4962446"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2830401" y="3439157"/>
              <a:ext cx="6393683" cy="892983"/>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946481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206314"/>
            <a:ext cx="8228433" cy="857129"/>
          </a:xfrm>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0482" y="3875720"/>
            <a:ext cx="3376872" cy="386581"/>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endParaRPr lang="en-US" sz="1912" dirty="0">
              <a:solidFill>
                <a:schemeClr val="tx1"/>
              </a:solidFill>
            </a:endParaRPr>
          </a:p>
        </p:txBody>
      </p:sp>
      <p:sp>
        <p:nvSpPr>
          <p:cNvPr id="4" name="Text Placeholder 3"/>
          <p:cNvSpPr>
            <a:spLocks noGrp="1"/>
          </p:cNvSpPr>
          <p:nvPr>
            <p:ph type="body" sz="quarter" idx="11"/>
          </p:nvPr>
        </p:nvSpPr>
        <p:spPr>
          <a:xfrm>
            <a:off x="4911614" y="3790048"/>
            <a:ext cx="3370453" cy="677078"/>
          </a:xfrm>
        </p:spPr>
        <p:txBody>
          <a:bodyPr/>
          <a:lstStyle/>
          <a:p>
            <a:pPr algn="ctr">
              <a:lnSpc>
                <a:spcPct val="100000"/>
              </a:lnSpc>
            </a:pPr>
            <a:r>
              <a:rPr lang="en-US" sz="1800" dirty="0">
                <a:solidFill>
                  <a:schemeClr val="tx1"/>
                </a:solidFill>
              </a:rPr>
              <a:t>Con </a:t>
            </a:r>
            <a:r>
              <a:rPr lang="en-US" sz="1800" dirty="0" err="1">
                <a:solidFill>
                  <a:schemeClr val="tx1"/>
                </a:solidFill>
              </a:rPr>
              <a:t>Xamarin.Forms</a:t>
            </a:r>
            <a:r>
              <a:rPr lang="en-US" sz="1800" dirty="0">
                <a:solidFill>
                  <a:schemeClr val="tx1"/>
                </a:solidFill>
              </a:rPr>
              <a:t>:</a:t>
            </a:r>
            <a:br>
              <a:rPr lang="en-US" sz="18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nativo</a:t>
            </a:r>
            <a:endParaRPr lang="en-US" sz="1800" dirty="0">
              <a:solidFill>
                <a:schemeClr val="tx1"/>
              </a:solidFill>
            </a:endParaRPr>
          </a:p>
        </p:txBody>
      </p:sp>
      <p:grpSp>
        <p:nvGrpSpPr>
          <p:cNvPr id="25" name="Group 24"/>
          <p:cNvGrpSpPr/>
          <p:nvPr/>
        </p:nvGrpSpPr>
        <p:grpSpPr>
          <a:xfrm>
            <a:off x="750482" y="1861174"/>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5" y="2021408"/>
              <a:ext cx="2353425"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5"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5"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996"/>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353"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1263207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870676" y="2716864"/>
            <a:ext cx="7416006" cy="94911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3826373"/>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solidFill>
                  <a:srgbClr val="70ACBB"/>
                </a:solidFill>
              </a:rPr>
              <a:t>Código</a:t>
            </a:r>
            <a:r>
              <a:rPr lang="en-US" sz="1765" dirty="0">
                <a:solidFill>
                  <a:srgbClr val="70ACBB"/>
                </a:solidFill>
              </a:rPr>
              <a:t> </a:t>
            </a:r>
            <a:r>
              <a:rPr lang="en-US" sz="1765" dirty="0" err="1">
                <a:solidFill>
                  <a:srgbClr val="70ACBB"/>
                </a:solidFill>
              </a:rPr>
              <a:t>común</a:t>
            </a:r>
            <a:r>
              <a:rPr lang="en-US" sz="1765" dirty="0">
                <a:solidFill>
                  <a:srgbClr val="70ACBB"/>
                </a:solidFill>
              </a:rPr>
              <a:t> </a:t>
            </a:r>
            <a:r>
              <a:rPr lang="en-US" sz="1765" dirty="0" err="1">
                <a:solidFill>
                  <a:srgbClr val="70ACBB"/>
                </a:solidFill>
              </a:rPr>
              <a:t>compartido</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err="1">
                <a:solidFill>
                  <a:srgbClr val="70ACBB"/>
                </a:solidFill>
              </a:rPr>
              <a:t>Acceso</a:t>
            </a:r>
            <a:r>
              <a:rPr lang="en-US" sz="1765" dirty="0">
                <a:solidFill>
                  <a:srgbClr val="70ACBB"/>
                </a:solidFill>
              </a:rPr>
              <a:t> 100% a APIs </a:t>
            </a:r>
            <a:r>
              <a:rPr lang="en-US" sz="1765" dirty="0" err="1">
                <a:solidFill>
                  <a:srgbClr val="70ACBB"/>
                </a:solidFill>
              </a:rPr>
              <a:t>nativas</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a:solidFill>
                  <a:srgbClr val="70ACBB"/>
                </a:solidFill>
              </a:rPr>
              <a:t>Alto </a:t>
            </a:r>
            <a:r>
              <a:rPr lang="en-US" sz="1765" dirty="0" err="1">
                <a:solidFill>
                  <a:srgbClr val="70ACBB"/>
                </a:solidFill>
              </a:rPr>
              <a:t>rendimiento</a:t>
            </a:r>
            <a:endParaRPr lang="en-US" sz="1765" dirty="0">
              <a:solidFill>
                <a:srgbClr val="70ACBB"/>
              </a:solidFill>
            </a:endParaRPr>
          </a:p>
        </p:txBody>
      </p:sp>
      <p:grpSp>
        <p:nvGrpSpPr>
          <p:cNvPr id="11" name="Group 10"/>
          <p:cNvGrpSpPr/>
          <p:nvPr/>
        </p:nvGrpSpPr>
        <p:grpSpPr>
          <a:xfrm>
            <a:off x="870677" y="947097"/>
            <a:ext cx="7410474" cy="3052062"/>
            <a:chOff x="1195142" y="1537995"/>
            <a:chExt cx="10080188" cy="4151605"/>
          </a:xfrm>
        </p:grpSpPr>
        <p:sp>
          <p:nvSpPr>
            <p:cNvPr id="18" name="Rectangle 17"/>
            <p:cNvSpPr/>
            <p:nvPr/>
          </p:nvSpPr>
          <p:spPr bwMode="auto">
            <a:xfrm>
              <a:off x="1195142" y="2301954"/>
              <a:ext cx="2160116" cy="489101"/>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1195142" y="2818228"/>
              <a:ext cx="6535737" cy="110470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1208989"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3382952" y="2301954"/>
              <a:ext cx="2160116" cy="489101"/>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5570763" y="2301954"/>
              <a:ext cx="2160116" cy="489101"/>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5584610"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3396801"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1208989" y="2894802"/>
              <a:ext cx="6521889"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sp>
          <p:nvSpPr>
            <p:cNvPr id="20" name="Left Brace 19"/>
            <p:cNvSpPr/>
            <p:nvPr/>
          </p:nvSpPr>
          <p:spPr>
            <a:xfrm rot="5400000">
              <a:off x="6117741" y="547839"/>
              <a:ext cx="239493" cy="1004403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1" name="Group 30"/>
            <p:cNvGrpSpPr/>
            <p:nvPr/>
          </p:nvGrpSpPr>
          <p:grpSpPr>
            <a:xfrm>
              <a:off x="1969228" y="1554924"/>
              <a:ext cx="625793" cy="625793"/>
              <a:chOff x="2057400" y="2725790"/>
              <a:chExt cx="1028700" cy="1028700"/>
            </a:xfrm>
          </p:grpSpPr>
          <p:sp>
            <p:nvSpPr>
              <p:cNvPr id="45" name="Oval 44"/>
              <p:cNvSpPr/>
              <p:nvPr/>
            </p:nvSpPr>
            <p:spPr bwMode="auto">
              <a:xfrm>
                <a:off x="2057400" y="272579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4156896" y="1554924"/>
              <a:ext cx="625793" cy="625793"/>
              <a:chOff x="3810000" y="3144890"/>
              <a:chExt cx="1028700" cy="1028700"/>
            </a:xfrm>
          </p:grpSpPr>
          <p:sp>
            <p:nvSpPr>
              <p:cNvPr id="41" name="Oval 40"/>
              <p:cNvSpPr/>
              <p:nvPr/>
            </p:nvSpPr>
            <p:spPr bwMode="auto">
              <a:xfrm>
                <a:off x="3810000" y="314489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6343881" y="1554924"/>
              <a:ext cx="625793" cy="625793"/>
              <a:chOff x="6083300" y="3144890"/>
              <a:chExt cx="1028700" cy="1028700"/>
            </a:xfrm>
          </p:grpSpPr>
          <p:sp>
            <p:nvSpPr>
              <p:cNvPr id="36" name="Oval 35"/>
              <p:cNvSpPr/>
              <p:nvPr/>
            </p:nvSpPr>
            <p:spPr bwMode="auto">
              <a:xfrm>
                <a:off x="6083300" y="314489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28" name="Rectangle 27"/>
            <p:cNvSpPr/>
            <p:nvPr/>
          </p:nvSpPr>
          <p:spPr bwMode="auto">
            <a:xfrm>
              <a:off x="7761222" y="2818228"/>
              <a:ext cx="3514108" cy="1106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TextBox 28"/>
            <p:cNvSpPr txBox="1"/>
            <p:nvPr/>
          </p:nvSpPr>
          <p:spPr>
            <a:xfrm>
              <a:off x="7764750" y="2894802"/>
              <a:ext cx="3507053"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C# Server</a:t>
              </a:r>
            </a:p>
          </p:txBody>
        </p:sp>
        <p:grpSp>
          <p:nvGrpSpPr>
            <p:cNvPr id="39" name="Group 38"/>
            <p:cNvGrpSpPr/>
            <p:nvPr/>
          </p:nvGrpSpPr>
          <p:grpSpPr>
            <a:xfrm>
              <a:off x="8309005" y="1554924"/>
              <a:ext cx="625793" cy="625793"/>
              <a:chOff x="6083300" y="3144890"/>
              <a:chExt cx="1028700" cy="1028700"/>
            </a:xfrm>
          </p:grpSpPr>
          <p:sp>
            <p:nvSpPr>
              <p:cNvPr id="47" name="Oval 46"/>
              <p:cNvSpPr/>
              <p:nvPr/>
            </p:nvSpPr>
            <p:spPr bwMode="auto">
              <a:xfrm>
                <a:off x="6083300" y="3144890"/>
                <a:ext cx="1028700" cy="1028700"/>
              </a:xfrm>
              <a:prstGeom prst="ellipse">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30" name="Rectangle 29"/>
            <p:cNvSpPr/>
            <p:nvPr/>
          </p:nvSpPr>
          <p:spPr bwMode="auto">
            <a:xfrm>
              <a:off x="7762932" y="2302147"/>
              <a:ext cx="1705758" cy="491783"/>
            </a:xfrm>
            <a:prstGeom prst="rect">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5" name="Rectangle 54"/>
            <p:cNvSpPr/>
            <p:nvPr/>
          </p:nvSpPr>
          <p:spPr bwMode="auto">
            <a:xfrm>
              <a:off x="9489856" y="2299329"/>
              <a:ext cx="1785083" cy="491783"/>
            </a:xfrm>
            <a:prstGeom prst="rect">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7" name="TextBox 56"/>
            <p:cNvSpPr txBox="1"/>
            <p:nvPr/>
          </p:nvSpPr>
          <p:spPr>
            <a:xfrm>
              <a:off x="9504648" y="2215218"/>
              <a:ext cx="1769552" cy="66423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881" dirty="0">
                  <a:solidFill>
                    <a:srgbClr val="FFFFFF"/>
                  </a:solidFill>
                </a:rPr>
                <a:t>Linux/Mono</a:t>
              </a:r>
            </a:p>
            <a:p>
              <a:pPr algn="ctr" defTabSz="685462" fontAlgn="base">
                <a:spcBef>
                  <a:spcPct val="0"/>
                </a:spcBef>
                <a:spcAft>
                  <a:spcPct val="0"/>
                </a:spcAft>
              </a:pPr>
              <a:r>
                <a:rPr lang="en-US" sz="881" dirty="0" err="1">
                  <a:solidFill>
                    <a:srgbClr val="FFFFFF"/>
                  </a:solidFill>
                </a:rPr>
                <a:t>CoreCLR</a:t>
              </a:r>
              <a:endParaRPr lang="en-US" sz="881" dirty="0">
                <a:solidFill>
                  <a:srgbClr val="FFFFFF"/>
                </a:solidFill>
              </a:endParaRPr>
            </a:p>
          </p:txBody>
        </p:sp>
        <p:grpSp>
          <p:nvGrpSpPr>
            <p:cNvPr id="8" name="Group 7"/>
            <p:cNvGrpSpPr/>
            <p:nvPr/>
          </p:nvGrpSpPr>
          <p:grpSpPr>
            <a:xfrm>
              <a:off x="10112428" y="1537995"/>
              <a:ext cx="625793" cy="625793"/>
              <a:chOff x="10112428" y="1537995"/>
              <a:chExt cx="625793" cy="625793"/>
            </a:xfrm>
          </p:grpSpPr>
          <p:sp>
            <p:nvSpPr>
              <p:cNvPr id="52" name="Oval 51"/>
              <p:cNvSpPr/>
              <p:nvPr/>
            </p:nvSpPr>
            <p:spPr bwMode="auto">
              <a:xfrm>
                <a:off x="10112428" y="1537995"/>
                <a:ext cx="625793" cy="625793"/>
              </a:xfrm>
              <a:prstGeom prst="ellipse">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8" name="Picture 57" descr="Linux_logo.pdf"/>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239177" y="1631971"/>
                <a:ext cx="372529" cy="412443"/>
              </a:xfrm>
              <a:prstGeom prst="rect">
                <a:avLst/>
              </a:prstGeom>
            </p:spPr>
          </p:pic>
        </p:grpSp>
        <p:sp>
          <p:nvSpPr>
            <p:cNvPr id="60" name="TextBox 59"/>
            <p:cNvSpPr txBox="1"/>
            <p:nvPr/>
          </p:nvSpPr>
          <p:spPr>
            <a:xfrm>
              <a:off x="7777067" y="2274476"/>
              <a:ext cx="169091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Azure</a:t>
              </a:r>
            </a:p>
          </p:txBody>
        </p:sp>
      </p:grpSp>
      <p:sp>
        <p:nvSpPr>
          <p:cNvPr id="50" name="TextBox 49"/>
          <p:cNvSpPr txBox="1"/>
          <p:nvPr/>
        </p:nvSpPr>
        <p:spPr>
          <a:xfrm>
            <a:off x="880858" y="2806934"/>
            <a:ext cx="7400292" cy="669642"/>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Client/Server</a:t>
            </a:r>
          </a:p>
        </p:txBody>
      </p:sp>
    </p:spTree>
    <p:extLst>
      <p:ext uri="{BB962C8B-B14F-4D97-AF65-F5344CB8AC3E}">
        <p14:creationId xmlns:p14="http://schemas.microsoft.com/office/powerpoint/2010/main" val="2500159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9" y="1471771"/>
            <a:ext cx="9142703" cy="1902700"/>
          </a:xfrm>
          <a:prstGeom prst="rect">
            <a:avLst/>
          </a:prstGeom>
          <a:noFill/>
        </p:spPr>
        <p:txBody>
          <a:bodyPr wrap="square" rtlCol="0">
            <a:spAutoFit/>
          </a:bodyPr>
          <a:lstStyle/>
          <a:p>
            <a:pPr algn="ctr"/>
            <a:r>
              <a:rPr lang="en-US" sz="5882" dirty="0">
                <a:latin typeface="Segoe UI" charset="0"/>
                <a:ea typeface="Segoe UI" charset="0"/>
                <a:cs typeface="Segoe UI" charset="0"/>
              </a:rPr>
              <a:t>Xamarin </a:t>
            </a:r>
            <a:r>
              <a:rPr lang="en-US" sz="5882" dirty="0" err="1">
                <a:latin typeface="Segoe UI" charset="0"/>
                <a:ea typeface="Segoe UI" charset="0"/>
                <a:cs typeface="Segoe UI" charset="0"/>
              </a:rPr>
              <a:t>ahora</a:t>
            </a:r>
            <a:r>
              <a:rPr lang="en-US" sz="5882" dirty="0">
                <a:latin typeface="Segoe UI" charset="0"/>
                <a:ea typeface="Segoe UI" charset="0"/>
                <a:cs typeface="Segoe UI" charset="0"/>
              </a:rPr>
              <a:t> </a:t>
            </a:r>
            <a:r>
              <a:rPr lang="en-US" sz="5882" b="1" dirty="0">
                <a:latin typeface="Segoe UI" charset="0"/>
                <a:ea typeface="Segoe UI" charset="0"/>
                <a:cs typeface="Segoe UI" charset="0"/>
              </a:rPr>
              <a:t>gratis</a:t>
            </a:r>
            <a:r>
              <a:rPr lang="en-US" sz="5882" dirty="0">
                <a:latin typeface="Segoe UI" charset="0"/>
                <a:ea typeface="Segoe UI" charset="0"/>
                <a:cs typeface="Segoe UI" charset="0"/>
              </a:rPr>
              <a:t> e </a:t>
            </a:r>
            <a:r>
              <a:rPr lang="en-US" sz="5882" dirty="0" err="1">
                <a:latin typeface="Segoe UI" charset="0"/>
                <a:ea typeface="Segoe UI" charset="0"/>
                <a:cs typeface="Segoe UI" charset="0"/>
              </a:rPr>
              <a:t>incluido</a:t>
            </a:r>
            <a:r>
              <a:rPr lang="en-US" sz="5882" dirty="0">
                <a:latin typeface="Segoe UI" charset="0"/>
                <a:ea typeface="Segoe UI" charset="0"/>
                <a:cs typeface="Segoe UI" charset="0"/>
              </a:rPr>
              <a:t> </a:t>
            </a:r>
            <a:r>
              <a:rPr lang="en-US" sz="5882" dirty="0" err="1">
                <a:latin typeface="Segoe UI" charset="0"/>
                <a:ea typeface="Segoe UI" charset="0"/>
                <a:cs typeface="Segoe UI" charset="0"/>
              </a:rPr>
              <a:t>en</a:t>
            </a:r>
            <a:r>
              <a:rPr lang="en-US" sz="5882" dirty="0">
                <a:latin typeface="Segoe UI" charset="0"/>
                <a:ea typeface="Segoe UI" charset="0"/>
                <a:cs typeface="Segoe UI" charset="0"/>
              </a:rPr>
              <a:t> Visual Studio</a:t>
            </a:r>
          </a:p>
        </p:txBody>
      </p:sp>
    </p:spTree>
    <p:extLst>
      <p:ext uri="{BB962C8B-B14F-4D97-AF65-F5344CB8AC3E}">
        <p14:creationId xmlns:p14="http://schemas.microsoft.com/office/powerpoint/2010/main" val="170690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8945" y="442206"/>
            <a:ext cx="8228433" cy="857129"/>
          </a:xfrm>
        </p:spPr>
        <p:txBody>
          <a:bodyPr/>
          <a:lstStyle/>
          <a:p>
            <a:r>
              <a:rPr lang="en-US" sz="4400" dirty="0" err="1"/>
              <a:t>Rendimiento</a:t>
            </a:r>
            <a:r>
              <a:rPr lang="en-US" sz="4400" dirty="0"/>
              <a:t> </a:t>
            </a:r>
            <a:r>
              <a:rPr lang="en-US" sz="4400" dirty="0" err="1"/>
              <a:t>nativo</a:t>
            </a:r>
            <a:endParaRPr lang="en-US" sz="4400" dirty="0"/>
          </a:p>
        </p:txBody>
      </p:sp>
      <p:sp>
        <p:nvSpPr>
          <p:cNvPr id="3" name="Text Placeholder 2"/>
          <p:cNvSpPr>
            <a:spLocks noGrp="1"/>
          </p:cNvSpPr>
          <p:nvPr>
            <p:ph type="body" sz="quarter" idx="10"/>
          </p:nvPr>
        </p:nvSpPr>
        <p:spPr>
          <a:xfrm>
            <a:off x="482644" y="3432989"/>
            <a:ext cx="4033339" cy="988732"/>
          </a:xfrm>
        </p:spPr>
        <p:txBody>
          <a:bodyPr/>
          <a:lstStyle/>
          <a:p>
            <a:pPr lvl="1">
              <a:lnSpc>
                <a:spcPct val="110000"/>
              </a:lnSpc>
              <a:spcBef>
                <a:spcPts val="900"/>
              </a:spcBef>
            </a:pPr>
            <a:r>
              <a:rPr lang="en-US" sz="1600" dirty="0" err="1">
                <a:solidFill>
                  <a:srgbClr val="7E5DBE"/>
                </a:solidFill>
                <a:cs typeface="Segoe UI" panose="020B0502040204020203" pitchFamily="34" charset="0"/>
              </a:rPr>
              <a:t>Xamarin.iOS</a:t>
            </a:r>
            <a:r>
              <a:rPr lang="en-US" sz="1600" dirty="0">
                <a:latin typeface="+mj-lt"/>
                <a:cs typeface="Segoe UI" panose="020B0502040204020203" pitchFamily="34" charset="0"/>
              </a:rPr>
              <a:t> </a:t>
            </a:r>
            <a:r>
              <a:rPr lang="en-US" sz="1600" dirty="0" err="1">
                <a:latin typeface="+mj-lt"/>
                <a:cs typeface="Segoe UI" panose="020B0502040204020203" pitchFamily="34" charset="0"/>
              </a:rPr>
              <a:t>usa</a:t>
            </a:r>
            <a:r>
              <a:rPr lang="en-US" sz="1600" dirty="0">
                <a:latin typeface="+mj-lt"/>
                <a:cs typeface="Segoe UI" panose="020B0502040204020203" pitchFamily="34" charset="0"/>
              </a:rPr>
              <a:t> la </a:t>
            </a:r>
            <a:r>
              <a:rPr lang="en-US" sz="1600" dirty="0" err="1">
                <a:latin typeface="+mj-lt"/>
                <a:cs typeface="Segoe UI" panose="020B0502040204020203" pitchFamily="34" charset="0"/>
              </a:rPr>
              <a:t>compilación</a:t>
            </a:r>
            <a:r>
              <a:rPr lang="en-US" sz="1600" dirty="0">
                <a:latin typeface="+mj-lt"/>
                <a:cs typeface="Segoe UI" panose="020B0502040204020203" pitchFamily="34" charset="0"/>
              </a:rPr>
              <a:t> Ahead Of Time (AOT) para </a:t>
            </a:r>
            <a:r>
              <a:rPr lang="en-US" sz="1600" dirty="0" err="1">
                <a:latin typeface="+mj-lt"/>
                <a:cs typeface="Segoe UI" panose="020B0502040204020203" pitchFamily="34" charset="0"/>
              </a:rPr>
              <a:t>crear</a:t>
            </a:r>
            <a:r>
              <a:rPr lang="en-US" sz="1600" dirty="0">
                <a:latin typeface="+mj-lt"/>
                <a:cs typeface="Segoe UI" panose="020B0502040204020203" pitchFamily="34" charset="0"/>
              </a:rPr>
              <a:t> un </a:t>
            </a:r>
            <a:r>
              <a:rPr lang="en-US" sz="1600" dirty="0" err="1">
                <a:latin typeface="+mj-lt"/>
                <a:cs typeface="Segoe UI" panose="020B0502040204020203" pitchFamily="34" charset="0"/>
              </a:rPr>
              <a:t>binario</a:t>
            </a:r>
            <a:r>
              <a:rPr lang="en-US" sz="1600" dirty="0">
                <a:latin typeface="+mj-lt"/>
                <a:cs typeface="Segoe UI" panose="020B0502040204020203" pitchFamily="34" charset="0"/>
              </a:rPr>
              <a:t> ARM para la Apple’s App Store.</a:t>
            </a:r>
          </a:p>
        </p:txBody>
      </p:sp>
      <p:sp>
        <p:nvSpPr>
          <p:cNvPr id="4" name="Text Placeholder 3"/>
          <p:cNvSpPr>
            <a:spLocks noGrp="1"/>
          </p:cNvSpPr>
          <p:nvPr>
            <p:ph type="body" sz="quarter" idx="11"/>
          </p:nvPr>
        </p:nvSpPr>
        <p:spPr>
          <a:xfrm>
            <a:off x="4684039" y="3432988"/>
            <a:ext cx="4033339" cy="988732"/>
          </a:xfrm>
        </p:spPr>
        <p:txBody>
          <a:bodyPr/>
          <a:lstStyle/>
          <a:p>
            <a:pPr marL="169211" lvl="1" defTabSz="335950">
              <a:lnSpc>
                <a:spcPct val="110000"/>
              </a:lnSpc>
              <a:defRPr/>
            </a:pPr>
            <a:r>
              <a:rPr lang="en-US" sz="1765" dirty="0" err="1">
                <a:solidFill>
                  <a:srgbClr val="66B11F"/>
                </a:solidFill>
                <a:cs typeface="Segoe UI" panose="020B0502040204020203" pitchFamily="34" charset="0"/>
              </a:rPr>
              <a:t>Xamarin.Android</a:t>
            </a:r>
            <a:r>
              <a:rPr lang="en-US" sz="1765" dirty="0">
                <a:latin typeface="+mj-lt"/>
                <a:cs typeface="Segoe UI" panose="020B0502040204020203" pitchFamily="34" charset="0"/>
              </a:rPr>
              <a:t> </a:t>
            </a:r>
            <a:r>
              <a:rPr lang="en-US" sz="1765" dirty="0" err="1">
                <a:latin typeface="+mj-lt"/>
                <a:cs typeface="Segoe UI" panose="020B0502040204020203" pitchFamily="34" charset="0"/>
              </a:rPr>
              <a:t>toma</a:t>
            </a:r>
            <a:r>
              <a:rPr lang="en-US" sz="1765" dirty="0">
                <a:latin typeface="+mj-lt"/>
                <a:cs typeface="Segoe UI" panose="020B0502040204020203" pitchFamily="34" charset="0"/>
              </a:rPr>
              <a:t> </a:t>
            </a:r>
            <a:r>
              <a:rPr lang="en-US" sz="1765" dirty="0" err="1">
                <a:latin typeface="+mj-lt"/>
                <a:cs typeface="Segoe UI" panose="020B0502040204020203" pitchFamily="34" charset="0"/>
              </a:rPr>
              <a:t>ventaja</a:t>
            </a:r>
            <a:r>
              <a:rPr lang="en-US" sz="1765" dirty="0">
                <a:latin typeface="+mj-lt"/>
                <a:cs typeface="Segoe UI" panose="020B0502040204020203" pitchFamily="34" charset="0"/>
              </a:rPr>
              <a:t> de  la </a:t>
            </a:r>
            <a:r>
              <a:rPr lang="en-US" sz="1765" dirty="0" err="1">
                <a:latin typeface="+mj-lt"/>
                <a:cs typeface="Segoe UI" panose="020B0502040204020203" pitchFamily="34" charset="0"/>
              </a:rPr>
              <a:t>compilación</a:t>
            </a:r>
            <a:r>
              <a:rPr lang="en-US" sz="1765" dirty="0">
                <a:latin typeface="+mj-lt"/>
                <a:cs typeface="Segoe UI" panose="020B0502040204020203" pitchFamily="34" charset="0"/>
              </a:rPr>
              <a:t> Just In Time (JIT) </a:t>
            </a:r>
            <a:r>
              <a:rPr lang="en-US" sz="1765" dirty="0" err="1">
                <a:latin typeface="+mj-lt"/>
                <a:cs typeface="Segoe UI" panose="020B0502040204020203" pitchFamily="34" charset="0"/>
              </a:rPr>
              <a:t>en</a:t>
            </a:r>
            <a:r>
              <a:rPr lang="en-US" sz="1765" dirty="0">
                <a:latin typeface="+mj-lt"/>
                <a:cs typeface="Segoe UI" panose="020B0502040204020203" pitchFamily="34" charset="0"/>
              </a:rPr>
              <a:t> </a:t>
            </a:r>
            <a:r>
              <a:rPr lang="en-US" sz="1765" dirty="0" err="1">
                <a:latin typeface="+mj-lt"/>
                <a:cs typeface="Segoe UI" panose="020B0502040204020203" pitchFamily="34" charset="0"/>
              </a:rPr>
              <a:t>dispositivos</a:t>
            </a:r>
            <a:r>
              <a:rPr lang="en-US" sz="1765" dirty="0">
                <a:latin typeface="+mj-lt"/>
                <a:cs typeface="Segoe UI" panose="020B0502040204020203" pitchFamily="34" charset="0"/>
              </a:rPr>
              <a:t> Android.</a:t>
            </a:r>
          </a:p>
        </p:txBody>
      </p:sp>
      <p:grpSp>
        <p:nvGrpSpPr>
          <p:cNvPr id="6" name="Group 5"/>
          <p:cNvGrpSpPr/>
          <p:nvPr/>
        </p:nvGrpSpPr>
        <p:grpSpPr>
          <a:xfrm>
            <a:off x="586508" y="1401196"/>
            <a:ext cx="7952222" cy="1929932"/>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319667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a:xfrm>
            <a:off x="372452" y="38079"/>
            <a:ext cx="8228433" cy="857129"/>
          </a:xfrm>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3"/>
          <a:stretch>
            <a:fillRect/>
          </a:stretch>
        </p:blipFill>
        <p:spPr>
          <a:xfrm>
            <a:off x="649" y="895208"/>
            <a:ext cx="9142703" cy="4661293"/>
          </a:xfrm>
          <a:prstGeom prst="rect">
            <a:avLst/>
          </a:prstGeom>
        </p:spPr>
      </p:pic>
    </p:spTree>
    <p:extLst>
      <p:ext uri="{BB962C8B-B14F-4D97-AF65-F5344CB8AC3E}">
        <p14:creationId xmlns:p14="http://schemas.microsoft.com/office/powerpoint/2010/main" val="10732875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3-eu-west-1.amazonaws.com/tlife-cdn/wp-content/uploads/2016/04/08121937/meme-julio-iglesias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 y="366"/>
            <a:ext cx="9142703" cy="5632557"/>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p:cNvSpPr>
            <a:spLocks noGrp="1"/>
          </p:cNvSpPr>
          <p:nvPr>
            <p:ph type="title"/>
          </p:nvPr>
        </p:nvSpPr>
        <p:spPr>
          <a:xfrm>
            <a:off x="237379" y="299659"/>
            <a:ext cx="2604038" cy="857129"/>
          </a:xfrm>
        </p:spPr>
        <p:txBody>
          <a:bodyPr/>
          <a:lstStyle/>
          <a:p>
            <a:r>
              <a:rPr lang="en-US" sz="4799" dirty="0"/>
              <a:t>C# </a:t>
            </a:r>
            <a:r>
              <a:rPr lang="en-US" sz="4799" dirty="0" err="1"/>
              <a:t>mola</a:t>
            </a:r>
            <a:endParaRPr lang="en-US" sz="4799" dirty="0"/>
          </a:p>
        </p:txBody>
      </p:sp>
      <p:sp>
        <p:nvSpPr>
          <p:cNvPr id="12" name="Title 1"/>
          <p:cNvSpPr txBox="1">
            <a:spLocks/>
          </p:cNvSpPr>
          <p:nvPr/>
        </p:nvSpPr>
        <p:spPr>
          <a:xfrm>
            <a:off x="6389656" y="2851996"/>
            <a:ext cx="2604038" cy="127891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r>
              <a:rPr lang="en-US" sz="4799" b="1" dirty="0"/>
              <a:t>Y lo </a:t>
            </a:r>
            <a:r>
              <a:rPr lang="en-US" sz="4799" b="1" dirty="0" err="1"/>
              <a:t>sabes</a:t>
            </a:r>
            <a:r>
              <a:rPr lang="en-US" sz="4799" b="1" dirty="0"/>
              <a:t>!</a:t>
            </a:r>
          </a:p>
        </p:txBody>
      </p:sp>
    </p:spTree>
    <p:extLst>
      <p:ext uri="{BB962C8B-B14F-4D97-AF65-F5344CB8AC3E}">
        <p14:creationId xmlns:p14="http://schemas.microsoft.com/office/powerpoint/2010/main" val="149835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84" y="128233"/>
            <a:ext cx="8228433" cy="857129"/>
          </a:xfrm>
        </p:spPr>
        <p:txBody>
          <a:bodyPr/>
          <a:lstStyle/>
          <a:p>
            <a:r>
              <a:rPr lang="en-US" dirty="0"/>
              <a:t>C# </a:t>
            </a:r>
            <a:r>
              <a:rPr lang="en-US" dirty="0" err="1"/>
              <a:t>mola</a:t>
            </a:r>
            <a:endParaRPr lang="en-US" dirty="0"/>
          </a:p>
        </p:txBody>
      </p:sp>
      <p:pic>
        <p:nvPicPr>
          <p:cNvPr id="3"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75333" y="1013381"/>
            <a:ext cx="3398254" cy="97661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084766" y="3231289"/>
            <a:ext cx="3398254" cy="978417"/>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084766" y="2057729"/>
            <a:ext cx="3379388" cy="1105823"/>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813755" y="1224728"/>
            <a:ext cx="3336207"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LINQ</a:t>
            </a:r>
          </a:p>
        </p:txBody>
      </p:sp>
      <p:sp>
        <p:nvSpPr>
          <p:cNvPr id="7" name="TextBox 6"/>
          <p:cNvSpPr txBox="1"/>
          <p:nvPr/>
        </p:nvSpPr>
        <p:spPr>
          <a:xfrm>
            <a:off x="4813754" y="2332601"/>
            <a:ext cx="4129436"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XML</a:t>
            </a:r>
          </a:p>
        </p:txBody>
      </p:sp>
      <p:sp>
        <p:nvSpPr>
          <p:cNvPr id="8" name="TextBox 7"/>
          <p:cNvSpPr txBox="1"/>
          <p:nvPr/>
        </p:nvSpPr>
        <p:spPr>
          <a:xfrm>
            <a:off x="4764135" y="3277314"/>
            <a:ext cx="4129436" cy="886366"/>
          </a:xfrm>
          <a:prstGeom prst="rect">
            <a:avLst/>
          </a:prstGeom>
          <a:noFill/>
        </p:spPr>
        <p:txBody>
          <a:bodyPr wrap="square" lIns="137141" tIns="109713" rIns="137141" bIns="109713" rtlCol="0">
            <a:spAutoFit/>
          </a:bodyPr>
          <a:lstStyle/>
          <a:p>
            <a:pPr>
              <a:lnSpc>
                <a:spcPct val="90000"/>
              </a:lnSpc>
              <a:spcAft>
                <a:spcPts val="450"/>
              </a:spcAft>
            </a:pPr>
            <a:r>
              <a:rPr lang="en-US" sz="2400" dirty="0" err="1">
                <a:gradFill>
                  <a:gsLst>
                    <a:gs pos="2917">
                      <a:schemeClr val="tx1"/>
                    </a:gs>
                    <a:gs pos="30000">
                      <a:schemeClr val="tx1"/>
                    </a:gs>
                  </a:gsLst>
                  <a:lin ang="5400000" scaled="0"/>
                </a:gradFill>
              </a:rPr>
              <a:t>Gestión</a:t>
            </a:r>
            <a:r>
              <a:rPr lang="en-US" sz="2400" dirty="0">
                <a:gradFill>
                  <a:gsLst>
                    <a:gs pos="2917">
                      <a:schemeClr val="tx1"/>
                    </a:gs>
                    <a:gs pos="30000">
                      <a:schemeClr val="tx1"/>
                    </a:gs>
                  </a:gsLst>
                  <a:lin ang="5400000" scaled="0"/>
                </a:gradFill>
              </a:rPr>
              <a:t> de </a:t>
            </a:r>
            <a:r>
              <a:rPr lang="en-US" sz="2400" dirty="0" err="1">
                <a:gradFill>
                  <a:gsLst>
                    <a:gs pos="2917">
                      <a:schemeClr val="tx1"/>
                    </a:gs>
                    <a:gs pos="30000">
                      <a:schemeClr val="tx1"/>
                    </a:gs>
                  </a:gsLst>
                  <a:lin ang="5400000" scaled="0"/>
                </a:gradFill>
              </a:rPr>
              <a:t>eventos</a:t>
            </a:r>
            <a:r>
              <a:rPr lang="en-US" sz="2400" dirty="0">
                <a:gradFill>
                  <a:gsLst>
                    <a:gs pos="2917">
                      <a:schemeClr val="tx1"/>
                    </a:gs>
                    <a:gs pos="30000">
                      <a:schemeClr val="tx1"/>
                    </a:gs>
                  </a:gsLst>
                  <a:lin ang="5400000" scaled="0"/>
                </a:gradFill>
              </a:rPr>
              <a:t> y </a:t>
            </a:r>
            <a:r>
              <a:rPr lang="en-US" sz="2400" dirty="0" err="1">
                <a:gradFill>
                  <a:gsLst>
                    <a:gs pos="2917">
                      <a:schemeClr val="tx1"/>
                    </a:gs>
                    <a:gs pos="30000">
                      <a:schemeClr val="tx1"/>
                    </a:gs>
                  </a:gsLst>
                  <a:lin ang="5400000" scaled="0"/>
                </a:gradFill>
              </a:rPr>
              <a:t>delegados</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53215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097857" y="892121"/>
            <a:ext cx="4845953" cy="2081565"/>
          </a:xfrm>
        </p:spPr>
        <p:txBody>
          <a:bodyPr/>
          <a:lstStyle/>
          <a:p>
            <a:r>
              <a:rPr lang="es-ES" sz="2100" dirty="0"/>
              <a:t>Visual Studio Technologies &amp; Windows Platform Development MVP</a:t>
            </a:r>
          </a:p>
          <a:p>
            <a:r>
              <a:rPr lang="es-ES" sz="2100" dirty="0"/>
              <a:t>Xamarin MVP</a:t>
            </a:r>
          </a:p>
          <a:p>
            <a:r>
              <a:rPr lang="es-ES" sz="2100" dirty="0"/>
              <a:t>Software Developer at Plain Concepts</a:t>
            </a:r>
          </a:p>
        </p:txBody>
      </p:sp>
      <p:sp>
        <p:nvSpPr>
          <p:cNvPr id="3" name="Title 2"/>
          <p:cNvSpPr>
            <a:spLocks noGrp="1"/>
          </p:cNvSpPr>
          <p:nvPr>
            <p:ph type="title"/>
          </p:nvPr>
        </p:nvSpPr>
        <p:spPr/>
        <p:txBody>
          <a:bodyPr/>
          <a:lstStyle/>
          <a:p>
            <a:r>
              <a:rPr lang="es-ES" dirty="0"/>
              <a:t>Javier Suárez Ruiz</a:t>
            </a:r>
          </a:p>
        </p:txBody>
      </p:sp>
      <p:sp>
        <p:nvSpPr>
          <p:cNvPr id="6" name="Text Placeholder 4"/>
          <p:cNvSpPr>
            <a:spLocks noGrp="1"/>
          </p:cNvSpPr>
          <p:nvPr/>
        </p:nvSpPr>
        <p:spPr>
          <a:xfrm>
            <a:off x="4097857" y="3282760"/>
            <a:ext cx="4631261" cy="1037656"/>
          </a:xfrm>
          <a:prstGeom prst="rect">
            <a:avLst/>
          </a:prstGeom>
        </p:spPr>
        <p:txBody>
          <a:bodyPr vert="horz" lIns="89630" tIns="0" rIns="89630" bIns="44816" rtlCol="0">
            <a:normAutofit fontScale="70000" lnSpcReduction="20000"/>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0074" indent="-280074">
              <a:buFont typeface="Arial" panose="020B0604020202020204" pitchFamily="34" charset="0"/>
              <a:buChar char="•"/>
            </a:pPr>
            <a:r>
              <a:rPr lang="en-US" sz="2700" dirty="0">
                <a:solidFill>
                  <a:schemeClr val="bg2">
                    <a:lumMod val="25000"/>
                  </a:schemeClr>
                </a:solidFill>
              </a:rPr>
              <a:t>Blog: </a:t>
            </a:r>
            <a:r>
              <a:rPr lang="en-US" sz="2700" dirty="0">
                <a:solidFill>
                  <a:schemeClr val="bg2">
                    <a:lumMod val="25000"/>
                  </a:schemeClr>
                </a:solidFill>
                <a:hlinkClick r:id="rId2"/>
              </a:rPr>
              <a:t>http://geeks.ms/blogs/jsuarez</a:t>
            </a:r>
            <a:endParaRPr lang="en-US" sz="2700" dirty="0">
              <a:solidFill>
                <a:schemeClr val="bg2">
                  <a:lumMod val="25000"/>
                </a:schemeClr>
              </a:solidFill>
            </a:endParaRPr>
          </a:p>
          <a:p>
            <a:pPr marL="280074" indent="-280074">
              <a:buFont typeface="Arial" panose="020B0604020202020204" pitchFamily="34" charset="0"/>
              <a:buChar char="•"/>
            </a:pPr>
            <a:r>
              <a:rPr lang="en-US" sz="2700" dirty="0">
                <a:solidFill>
                  <a:schemeClr val="bg2">
                    <a:lumMod val="25000"/>
                  </a:schemeClr>
                </a:solidFill>
              </a:rPr>
              <a:t>Email: </a:t>
            </a:r>
            <a:r>
              <a:rPr lang="en-US" sz="2700" dirty="0">
                <a:solidFill>
                  <a:schemeClr val="bg2">
                    <a:lumMod val="25000"/>
                  </a:schemeClr>
                </a:solidFill>
                <a:hlinkClick r:id="rId3"/>
              </a:rPr>
              <a:t>javiersuarezruiz@hotmail.com</a:t>
            </a:r>
            <a:endParaRPr lang="en-US" sz="2700" dirty="0">
              <a:solidFill>
                <a:schemeClr val="bg2">
                  <a:lumMod val="25000"/>
                </a:schemeClr>
              </a:solidFill>
            </a:endParaRPr>
          </a:p>
          <a:p>
            <a:pPr marL="280074" indent="-280074">
              <a:buFont typeface="Arial" panose="020B0604020202020204" pitchFamily="34" charset="0"/>
              <a:buChar char="•"/>
            </a:pPr>
            <a:r>
              <a:rPr lang="en-US" sz="2700" dirty="0">
                <a:solidFill>
                  <a:schemeClr val="bg2">
                    <a:lumMod val="25000"/>
                  </a:schemeClr>
                </a:solidFill>
              </a:rPr>
              <a:t>Twitter: @</a:t>
            </a:r>
            <a:r>
              <a:rPr lang="en-US" sz="2700" dirty="0" err="1">
                <a:solidFill>
                  <a:schemeClr val="bg2">
                    <a:lumMod val="25000"/>
                  </a:schemeClr>
                </a:solidFill>
              </a:rPr>
              <a:t>jsuarezruiz</a:t>
            </a:r>
            <a:endParaRPr lang="en-US" sz="2700" dirty="0">
              <a:solidFill>
                <a:schemeClr val="bg2">
                  <a:lumMod val="25000"/>
                </a:schemeClr>
              </a:solidFill>
            </a:endParaRPr>
          </a:p>
          <a:p>
            <a:endParaRPr lang="en-US" sz="1471" dirty="0">
              <a:solidFill>
                <a:schemeClr val="accent1"/>
              </a:solidFill>
            </a:endParaRPr>
          </a:p>
        </p:txBody>
      </p:sp>
      <p:pic>
        <p:nvPicPr>
          <p:cNvPr id="4" name="Imagen 3">
            <a:extLst>
              <a:ext uri="{FF2B5EF4-FFF2-40B4-BE49-F238E27FC236}">
                <a16:creationId xmlns:a16="http://schemas.microsoft.com/office/drawing/2014/main" id="{5FF49F90-3375-454B-BA89-B5A69B09FF5E}"/>
              </a:ext>
            </a:extLst>
          </p:cNvPr>
          <p:cNvPicPr>
            <a:picLocks noChangeAspect="1"/>
          </p:cNvPicPr>
          <p:nvPr/>
        </p:nvPicPr>
        <p:blipFill>
          <a:blip r:embed="rId4"/>
          <a:stretch>
            <a:fillRect/>
          </a:stretch>
        </p:blipFill>
        <p:spPr>
          <a:xfrm>
            <a:off x="311700" y="1025818"/>
            <a:ext cx="3537141" cy="3537141"/>
          </a:xfrm>
          <a:prstGeom prst="rect">
            <a:avLst/>
          </a:prstGeom>
        </p:spPr>
      </p:pic>
    </p:spTree>
    <p:extLst>
      <p:ext uri="{BB962C8B-B14F-4D97-AF65-F5344CB8AC3E}">
        <p14:creationId xmlns:p14="http://schemas.microsoft.com/office/powerpoint/2010/main" val="301923870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3" y="1756587"/>
            <a:ext cx="8228433" cy="955222"/>
          </a:xfrm>
        </p:spPr>
        <p:txBody>
          <a:bodyPr/>
          <a:lstStyle/>
          <a:p>
            <a:pPr algn="ctr"/>
            <a:r>
              <a:rPr lang="es-ES_tradnl" sz="7199" spc="-300" dirty="0">
                <a:solidFill>
                  <a:schemeClr val="tx1">
                    <a:lumMod val="50000"/>
                    <a:lumOff val="50000"/>
                  </a:schemeClr>
                </a:solidFill>
              </a:rPr>
              <a:t>¿</a:t>
            </a:r>
            <a:r>
              <a:rPr lang="es-ES_tradnl" sz="5294" spc="-300" dirty="0">
                <a:solidFill>
                  <a:schemeClr val="tx1">
                    <a:lumMod val="50000"/>
                    <a:lumOff val="50000"/>
                  </a:schemeClr>
                </a:solidFill>
              </a:rPr>
              <a:t>Cómo funciona es </a:t>
            </a:r>
            <a:r>
              <a:rPr lang="es-ES_tradnl" sz="5294" spc="-300" dirty="0" err="1">
                <a:solidFill>
                  <a:schemeClr val="accent2"/>
                </a:solidFill>
              </a:rPr>
              <a:t>Xamarin</a:t>
            </a:r>
            <a:r>
              <a:rPr lang="es-ES_tradnl" sz="5294" spc="-300" dirty="0">
                <a:solidFill>
                  <a:schemeClr val="tx1">
                    <a:lumMod val="50000"/>
                    <a:lumOff val="50000"/>
                  </a:schemeClr>
                </a:solidFill>
              </a:rPr>
              <a:t>?</a:t>
            </a:r>
            <a:endParaRPr lang="es-ES_tradnl" sz="7199" spc="-300" dirty="0">
              <a:solidFill>
                <a:schemeClr val="tx1">
                  <a:lumMod val="50000"/>
                  <a:lumOff val="50000"/>
                </a:schemeClr>
              </a:solidFill>
            </a:endParaRPr>
          </a:p>
        </p:txBody>
      </p:sp>
    </p:spTree>
    <p:extLst>
      <p:ext uri="{BB962C8B-B14F-4D97-AF65-F5344CB8AC3E}">
        <p14:creationId xmlns:p14="http://schemas.microsoft.com/office/powerpoint/2010/main" val="256847959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903" y="353920"/>
            <a:ext cx="8228433" cy="857129"/>
          </a:xfrm>
        </p:spPr>
        <p:txBody>
          <a:bodyPr/>
          <a:lstStyle/>
          <a:p>
            <a:r>
              <a:rPr lang="en-US" dirty="0"/>
              <a:t>Windows APIs</a:t>
            </a:r>
          </a:p>
        </p:txBody>
      </p:sp>
      <p:grpSp>
        <p:nvGrpSpPr>
          <p:cNvPr id="44" name="Group 43"/>
          <p:cNvGrpSpPr/>
          <p:nvPr/>
        </p:nvGrpSpPr>
        <p:grpSpPr>
          <a:xfrm>
            <a:off x="569272" y="1339343"/>
            <a:ext cx="8036069" cy="779756"/>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Microsoft.Phone</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Microsoft.Networking</a:t>
              </a:r>
              <a:endParaRPr lang="en-US" sz="1103"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Windows.Storage</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Windows.Foundation</a:t>
              </a:r>
              <a:endParaRPr lang="en-US" sz="1103"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Microsoft.Devices</a:t>
              </a:r>
              <a:endParaRPr lang="en-US" sz="1325" dirty="0">
                <a:solidFill>
                  <a:srgbClr val="FFFFFF"/>
                </a:solidFill>
                <a:cs typeface="Helvetica Light"/>
              </a:endParaRPr>
            </a:p>
          </p:txBody>
        </p:sp>
        <p:sp>
          <p:nvSpPr>
            <p:cNvPr id="34" name="TextBox 33"/>
            <p:cNvSpPr txBox="1"/>
            <p:nvPr/>
          </p:nvSpPr>
          <p:spPr>
            <a:xfrm>
              <a:off x="6299200" y="1820862"/>
              <a:ext cx="369417" cy="627948"/>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06786" y="3860179"/>
            <a:ext cx="880082" cy="682513"/>
          </a:xfrm>
          <a:prstGeom prst="rect">
            <a:avLst/>
          </a:prstGeom>
        </p:spPr>
      </p:pic>
      <p:grpSp>
        <p:nvGrpSpPr>
          <p:cNvPr id="38" name="Group 37"/>
          <p:cNvGrpSpPr/>
          <p:nvPr/>
        </p:nvGrpSpPr>
        <p:grpSpPr>
          <a:xfrm>
            <a:off x="565904" y="2823835"/>
            <a:ext cx="8036069" cy="499664"/>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grpSp>
      <p:sp>
        <p:nvSpPr>
          <p:cNvPr id="24" name="Rounded Rectangle 23"/>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25" name="Rounded Rectangle 24"/>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26" name="Rounded Rectangle 25"/>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27" name="Rounded Rectangle 26"/>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28" name="Rounded Rectangle 27"/>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10160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456" y="462456"/>
            <a:ext cx="8228433" cy="857129"/>
          </a:xfrm>
        </p:spPr>
        <p:txBody>
          <a:bodyPr/>
          <a:lstStyle/>
          <a:p>
            <a:r>
              <a:rPr lang="en-US" sz="4400" dirty="0"/>
              <a:t>iOS – </a:t>
            </a:r>
            <a:r>
              <a:rPr lang="en-US" sz="4400" dirty="0" err="1"/>
              <a:t>Acceso</a:t>
            </a:r>
            <a:r>
              <a:rPr lang="en-US" sz="4400" dirty="0"/>
              <a:t> al 100% de las APIs</a:t>
            </a:r>
          </a:p>
        </p:txBody>
      </p:sp>
      <p:grpSp>
        <p:nvGrpSpPr>
          <p:cNvPr id="3" name="Group 2"/>
          <p:cNvGrpSpPr/>
          <p:nvPr/>
        </p:nvGrpSpPr>
        <p:grpSpPr>
          <a:xfrm>
            <a:off x="569272" y="1447878"/>
            <a:ext cx="8036069" cy="671221"/>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MapKit</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UIKit</a:t>
              </a:r>
              <a:endParaRPr lang="en-US" sz="132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iBeacon</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CoreGraphics</a:t>
              </a:r>
              <a:endParaRPr lang="en-US" sz="132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CoreMotion</a:t>
              </a:r>
              <a:endParaRPr lang="en-US" sz="1325" dirty="0">
                <a:solidFill>
                  <a:srgbClr val="FFFFFF"/>
                </a:solidFill>
                <a:cs typeface="Helvetica Light"/>
              </a:endParaRPr>
            </a:p>
          </p:txBody>
        </p:sp>
        <p:sp>
          <p:nvSpPr>
            <p:cNvPr id="34" name="TextBox 33"/>
            <p:cNvSpPr txBox="1"/>
            <p:nvPr/>
          </p:nvSpPr>
          <p:spPr>
            <a:xfrm>
              <a:off x="6299200" y="1968500"/>
              <a:ext cx="369417" cy="62794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7" name="Left Brace 36"/>
          <p:cNvSpPr/>
          <p:nvPr/>
        </p:nvSpPr>
        <p:spPr>
          <a:xfrm rot="5400000" flipH="1">
            <a:off x="4450627" y="-294535"/>
            <a:ext cx="280093" cy="8029334"/>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2" name="Rounded Rectangle 31"/>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307217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409937"/>
            <a:ext cx="8228433" cy="857129"/>
          </a:xfrm>
        </p:spPr>
        <p:txBody>
          <a:bodyPr/>
          <a:lstStyle/>
          <a:p>
            <a:r>
              <a:rPr lang="en-US" sz="4000" dirty="0"/>
              <a:t>Android – </a:t>
            </a:r>
            <a:r>
              <a:rPr lang="en-US" sz="4000" dirty="0" err="1"/>
              <a:t>Acceso</a:t>
            </a:r>
            <a:r>
              <a:rPr lang="en-US" sz="4000" dirty="0"/>
              <a:t> al 100%de las  APIs</a:t>
            </a:r>
          </a:p>
        </p:txBody>
      </p:sp>
      <p:sp>
        <p:nvSpPr>
          <p:cNvPr id="19" name="Rounded Rectangle 18"/>
          <p:cNvSpPr/>
          <p:nvPr/>
        </p:nvSpPr>
        <p:spPr>
          <a:xfrm>
            <a:off x="56927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Text-to-speech</a:t>
            </a:r>
          </a:p>
        </p:txBody>
      </p:sp>
      <p:sp>
        <p:nvSpPr>
          <p:cNvPr id="20" name="Rounded Rectangle 19"/>
          <p:cNvSpPr/>
          <p:nvPr/>
        </p:nvSpPr>
        <p:spPr>
          <a:xfrm>
            <a:off x="2196988"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ActionBar</a:t>
            </a:r>
            <a:endParaRPr lang="en-US" sz="1325" dirty="0">
              <a:solidFill>
                <a:srgbClr val="FFFFFF"/>
              </a:solidFill>
              <a:cs typeface="Helvetica Light"/>
            </a:endParaRPr>
          </a:p>
        </p:txBody>
      </p:sp>
      <p:sp>
        <p:nvSpPr>
          <p:cNvPr id="21" name="Rounded Rectangle 20"/>
          <p:cNvSpPr/>
          <p:nvPr/>
        </p:nvSpPr>
        <p:spPr>
          <a:xfrm>
            <a:off x="382470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75" dirty="0">
                <a:solidFill>
                  <a:srgbClr val="FFFFFF"/>
                </a:solidFill>
                <a:cs typeface="Helvetica Light"/>
              </a:rPr>
              <a:t>Printing Framework</a:t>
            </a:r>
          </a:p>
        </p:txBody>
      </p:sp>
      <p:sp>
        <p:nvSpPr>
          <p:cNvPr id="22" name="Rounded Rectangle 21"/>
          <p:cNvSpPr/>
          <p:nvPr/>
        </p:nvSpPr>
        <p:spPr>
          <a:xfrm>
            <a:off x="5452419"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Renderscript</a:t>
            </a:r>
            <a:endParaRPr lang="en-US" sz="1325" dirty="0">
              <a:solidFill>
                <a:srgbClr val="FFFFFF"/>
              </a:solidFill>
              <a:cs typeface="Helvetica Light"/>
            </a:endParaRPr>
          </a:p>
        </p:txBody>
      </p:sp>
      <p:sp>
        <p:nvSpPr>
          <p:cNvPr id="23" name="Rounded Rectangle 22"/>
          <p:cNvSpPr/>
          <p:nvPr/>
        </p:nvSpPr>
        <p:spPr>
          <a:xfrm>
            <a:off x="7080135"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4" name="TextBox 33"/>
          <p:cNvSpPr txBox="1"/>
          <p:nvPr/>
        </p:nvSpPr>
        <p:spPr>
          <a:xfrm>
            <a:off x="4646827" y="1339342"/>
            <a:ext cx="271578" cy="46163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7" name="Rounded Rectangle 36"/>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298667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2551" y="357850"/>
            <a:ext cx="8740640" cy="1009502"/>
          </a:xfrm>
        </p:spPr>
        <p:txBody>
          <a:bodyPr/>
          <a:lstStyle/>
          <a:p>
            <a:pPr algn="ctr">
              <a:lnSpc>
                <a:spcPct val="100000"/>
              </a:lnSpc>
            </a:pPr>
            <a:r>
              <a:rPr lang="en-US" sz="2646" dirty="0" err="1"/>
              <a:t>Cualquier</a:t>
            </a:r>
            <a:r>
              <a:rPr lang="en-US" sz="2646" dirty="0"/>
              <a:t> </a:t>
            </a:r>
            <a:r>
              <a:rPr lang="en-US" sz="2646" dirty="0" err="1"/>
              <a:t>cosa</a:t>
            </a:r>
            <a:r>
              <a:rPr lang="en-US" sz="2646" dirty="0"/>
              <a:t> que </a:t>
            </a:r>
            <a:r>
              <a:rPr lang="en-US" sz="2646" dirty="0" err="1"/>
              <a:t>puedas</a:t>
            </a:r>
            <a:r>
              <a:rPr lang="en-US" sz="2646" dirty="0"/>
              <a:t> </a:t>
            </a:r>
            <a:r>
              <a:rPr lang="en-US" sz="2646" dirty="0" err="1"/>
              <a:t>hacer</a:t>
            </a:r>
            <a:r>
              <a:rPr lang="en-US" sz="2646" dirty="0"/>
              <a:t> con Objective-C, Swift, o Java</a:t>
            </a:r>
            <a:br>
              <a:rPr lang="en-US" sz="2646" dirty="0"/>
            </a:br>
            <a:r>
              <a:rPr lang="en-US" sz="2646" dirty="0"/>
              <a:t>se </a:t>
            </a:r>
            <a:r>
              <a:rPr lang="en-US" sz="2646" dirty="0" err="1"/>
              <a:t>puede</a:t>
            </a:r>
            <a:r>
              <a:rPr lang="en-US" sz="2646" dirty="0"/>
              <a:t> </a:t>
            </a:r>
            <a:r>
              <a:rPr lang="en-US" sz="2646" dirty="0" err="1"/>
              <a:t>hacer</a:t>
            </a:r>
            <a:r>
              <a:rPr lang="en-US" sz="2646" dirty="0"/>
              <a:t> </a:t>
            </a:r>
            <a:r>
              <a:rPr lang="en-US" sz="2646" dirty="0">
                <a:latin typeface="+mn-lt"/>
              </a:rPr>
              <a:t>con C# y Visual Studio con Xamarin</a:t>
            </a:r>
            <a:r>
              <a:rPr lang="en-US" sz="2646" dirty="0"/>
              <a:t>.</a:t>
            </a:r>
          </a:p>
        </p:txBody>
      </p:sp>
      <p:grpSp>
        <p:nvGrpSpPr>
          <p:cNvPr id="7" name="Group 6"/>
          <p:cNvGrpSpPr/>
          <p:nvPr/>
        </p:nvGrpSpPr>
        <p:grpSpPr>
          <a:xfrm>
            <a:off x="1725379" y="1314414"/>
            <a:ext cx="6009217" cy="3336578"/>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1070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991" y="1109679"/>
            <a:ext cx="8228433" cy="2730621"/>
          </a:xfrm>
        </p:spPr>
        <p:txBody>
          <a:bodyPr/>
          <a:lstStyle/>
          <a:p>
            <a:r>
              <a:rPr lang="es-ES_tradnl" sz="7199" spc="-300" dirty="0">
                <a:solidFill>
                  <a:schemeClr val="tx1">
                    <a:lumMod val="50000"/>
                    <a:lumOff val="50000"/>
                  </a:schemeClr>
                </a:solidFill>
              </a:rPr>
              <a:t>La clave, </a:t>
            </a:r>
            <a:r>
              <a:rPr lang="es-ES_tradnl" sz="7199" spc="-300" dirty="0">
                <a:solidFill>
                  <a:schemeClr val="accent2">
                    <a:lumMod val="75000"/>
                  </a:schemeClr>
                </a:solidFill>
              </a:rPr>
              <a:t>compartir</a:t>
            </a:r>
            <a:r>
              <a:rPr lang="es-ES_tradnl" sz="7199" spc="-300" dirty="0">
                <a:solidFill>
                  <a:schemeClr val="tx1">
                    <a:lumMod val="50000"/>
                    <a:lumOff val="50000"/>
                  </a:schemeClr>
                </a:solidFill>
              </a:rPr>
              <a:t> código</a:t>
            </a:r>
          </a:p>
        </p:txBody>
      </p:sp>
    </p:spTree>
    <p:extLst>
      <p:ext uri="{BB962C8B-B14F-4D97-AF65-F5344CB8AC3E}">
        <p14:creationId xmlns:p14="http://schemas.microsoft.com/office/powerpoint/2010/main" val="41441616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F3C05F6-5643-4514-9015-EADA69635388}"/>
              </a:ext>
            </a:extLst>
          </p:cNvPr>
          <p:cNvGrpSpPr/>
          <p:nvPr/>
        </p:nvGrpSpPr>
        <p:grpSpPr>
          <a:xfrm>
            <a:off x="173987" y="1825906"/>
            <a:ext cx="6328279" cy="2452059"/>
            <a:chOff x="473523" y="2765233"/>
            <a:chExt cx="8438902" cy="3269875"/>
          </a:xfrm>
        </p:grpSpPr>
        <p:grpSp>
          <p:nvGrpSpPr>
            <p:cNvPr id="3" name="Group 2">
              <a:extLst>
                <a:ext uri="{FF2B5EF4-FFF2-40B4-BE49-F238E27FC236}">
                  <a16:creationId xmlns:a16="http://schemas.microsoft.com/office/drawing/2014/main" id="{B979A00A-288F-4596-8596-B6245973844F}"/>
                </a:ext>
              </a:extLst>
            </p:cNvPr>
            <p:cNvGrpSpPr/>
            <p:nvPr/>
          </p:nvGrpSpPr>
          <p:grpSpPr>
            <a:xfrm>
              <a:off x="473523" y="2765233"/>
              <a:ext cx="8438902" cy="3269875"/>
              <a:chOff x="406549" y="3520663"/>
              <a:chExt cx="9311752" cy="3269875"/>
            </a:xfrm>
          </p:grpSpPr>
          <p:grpSp>
            <p:nvGrpSpPr>
              <p:cNvPr id="2" name="Group 1">
                <a:extLst>
                  <a:ext uri="{FF2B5EF4-FFF2-40B4-BE49-F238E27FC236}">
                    <a16:creationId xmlns:a16="http://schemas.microsoft.com/office/drawing/2014/main" id="{ACD9056F-D671-4F3C-A669-BF15F1237944}"/>
                  </a:ext>
                </a:extLst>
              </p:cNvPr>
              <p:cNvGrpSpPr/>
              <p:nvPr/>
            </p:nvGrpSpPr>
            <p:grpSpPr>
              <a:xfrm>
                <a:off x="406549" y="3520663"/>
                <a:ext cx="9311752" cy="3269875"/>
                <a:chOff x="474923" y="2765234"/>
                <a:chExt cx="9253607" cy="3269875"/>
              </a:xfrm>
            </p:grpSpPr>
            <p:sp>
              <p:nvSpPr>
                <p:cNvPr id="10" name="TextBox 9"/>
                <p:cNvSpPr txBox="1"/>
                <p:nvPr/>
              </p:nvSpPr>
              <p:spPr>
                <a:xfrm>
                  <a:off x="474923" y="2765234"/>
                  <a:ext cx="9253607" cy="3269875"/>
                </a:xfrm>
                <a:prstGeom prst="rect">
                  <a:avLst/>
                </a:prstGeom>
                <a:solidFill>
                  <a:schemeClr val="accent2">
                    <a:lumMod val="60000"/>
                    <a:lumOff val="40000"/>
                  </a:schemeClr>
                </a:solidFill>
              </p:spPr>
              <p:txBody>
                <a:bodyPr wrap="square" lIns="134425" tIns="107540" rIns="134425" bIns="107540"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685475">
                    <a:defRPr/>
                  </a:pPr>
                  <a:endParaRPr lang="en-US" sz="1029" b="1" dirty="0">
                    <a:solidFill>
                      <a:srgbClr val="FFFFFF"/>
                    </a:solidFill>
                    <a:latin typeface="Segoe UI"/>
                  </a:endParaRPr>
                </a:p>
              </p:txBody>
            </p:sp>
            <p:sp>
              <p:nvSpPr>
                <p:cNvPr id="32" name="TextBox 31"/>
                <p:cNvSpPr txBox="1"/>
                <p:nvPr/>
              </p:nvSpPr>
              <p:spPr>
                <a:xfrm>
                  <a:off x="3762304" y="5408884"/>
                  <a:ext cx="2688627" cy="382081"/>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COMPILERS</a:t>
                  </a:r>
                </a:p>
              </p:txBody>
            </p:sp>
            <p:sp>
              <p:nvSpPr>
                <p:cNvPr id="33" name="TextBox 32"/>
                <p:cNvSpPr txBox="1"/>
                <p:nvPr/>
              </p:nvSpPr>
              <p:spPr>
                <a:xfrm>
                  <a:off x="6759530" y="5408884"/>
                  <a:ext cx="2626177" cy="382081"/>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LANGUAGES</a:t>
                  </a:r>
                </a:p>
              </p:txBody>
            </p:sp>
            <p:sp>
              <p:nvSpPr>
                <p:cNvPr id="34" name="TextBox 33"/>
                <p:cNvSpPr txBox="1"/>
                <p:nvPr/>
              </p:nvSpPr>
              <p:spPr>
                <a:xfrm>
                  <a:off x="819096" y="5408885"/>
                  <a:ext cx="2634609" cy="394116"/>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RUNTIME COMPONENTS</a:t>
                  </a:r>
                </a:p>
              </p:txBody>
            </p:sp>
            <p:sp>
              <p:nvSpPr>
                <p:cNvPr id="30" name="TextBox 29"/>
                <p:cNvSpPr txBox="1"/>
                <p:nvPr/>
              </p:nvSpPr>
              <p:spPr>
                <a:xfrm>
                  <a:off x="525249" y="3415108"/>
                  <a:ext cx="9162736" cy="1295929"/>
                </a:xfrm>
                <a:prstGeom prst="rect">
                  <a:avLst/>
                </a:prstGeom>
                <a:solidFill>
                  <a:srgbClr val="000000">
                    <a:alpha val="10196"/>
                  </a:srgbClr>
                </a:solidFill>
              </p:spPr>
              <p:txBody>
                <a:bodyPr wrap="square" lIns="134425" tIns="107540" rIns="134425" bIns="107540"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685475">
                    <a:defRPr/>
                  </a:pPr>
                  <a:r>
                    <a:rPr lang="en-US" sz="1029" dirty="0">
                      <a:solidFill>
                        <a:srgbClr val="FFFFFF"/>
                      </a:solidFill>
                      <a:latin typeface="Segoe UI Semibold" panose="020B0702040204020203" pitchFamily="34" charset="0"/>
                      <a:cs typeface="Segoe UI Semibold" panose="020B0702040204020203" pitchFamily="34" charset="0"/>
                    </a:rPr>
                    <a:t>LIBRARIES</a:t>
                  </a:r>
                  <a:endParaRPr lang="en-US" sz="808" dirty="0">
                    <a:solidFill>
                      <a:srgbClr val="FFFFFF"/>
                    </a:solidFill>
                    <a:latin typeface="Segoe UI Semibold" panose="020B0702040204020203" pitchFamily="34" charset="0"/>
                    <a:cs typeface="Segoe UI Semibold" panose="020B0702040204020203" pitchFamily="34" charset="0"/>
                  </a:endParaRPr>
                </a:p>
              </p:txBody>
            </p:sp>
            <p:sp>
              <p:nvSpPr>
                <p:cNvPr id="6" name="Rectangle 5"/>
                <p:cNvSpPr/>
                <p:nvPr/>
              </p:nvSpPr>
              <p:spPr>
                <a:xfrm>
                  <a:off x="549898" y="4949461"/>
                  <a:ext cx="9162736" cy="334327"/>
                </a:xfrm>
                <a:prstGeom prst="rect">
                  <a:avLst/>
                </a:prstGeom>
              </p:spPr>
              <p:txBody>
                <a:bodyPr wrap="square">
                  <a:spAutoFit/>
                </a:bodyPr>
                <a:lstStyle/>
                <a:p>
                  <a:pPr algn="ctr" defTabSz="685328">
                    <a:defRPr/>
                  </a:pPr>
                  <a:r>
                    <a:rPr lang="en-US" sz="1029" b="1" dirty="0">
                      <a:solidFill>
                        <a:srgbClr val="FFFFFF"/>
                      </a:solidFill>
                      <a:latin typeface="Segoe UI Semibold" panose="020B0702040204020203" pitchFamily="34" charset="0"/>
                      <a:cs typeface="Segoe UI Semibold" panose="020B0702040204020203" pitchFamily="34" charset="0"/>
                    </a:rPr>
                    <a:t>INFRASTRUCTURE</a:t>
                  </a:r>
                  <a:endParaRPr lang="en-US" sz="1029" dirty="0">
                    <a:solidFill>
                      <a:srgbClr val="505050"/>
                    </a:solidFill>
                    <a:latin typeface="Segoe UI Semibold" panose="020B0702040204020203" pitchFamily="34" charset="0"/>
                    <a:cs typeface="Segoe UI Semibold" panose="020B0702040204020203" pitchFamily="34" charset="0"/>
                  </a:endParaRPr>
                </a:p>
              </p:txBody>
            </p:sp>
          </p:grpSp>
          <p:sp>
            <p:nvSpPr>
              <p:cNvPr id="4" name="Rectangle 3"/>
              <p:cNvSpPr/>
              <p:nvPr/>
            </p:nvSpPr>
            <p:spPr>
              <a:xfrm>
                <a:off x="440542" y="3692465"/>
                <a:ext cx="9253608" cy="372462"/>
              </a:xfrm>
              <a:prstGeom prst="rect">
                <a:avLst/>
              </a:prstGeom>
            </p:spPr>
            <p:txBody>
              <a:bodyPr wrap="square">
                <a:spAutoFit/>
              </a:bodyPr>
              <a:lstStyle/>
              <a:p>
                <a:pPr algn="ctr" defTabSz="685475">
                  <a:lnSpc>
                    <a:spcPct val="90000"/>
                  </a:lnSpc>
                  <a:defRPr/>
                </a:pPr>
                <a:r>
                  <a:rPr lang="en-US" sz="1350" b="1" dirty="0">
                    <a:solidFill>
                      <a:srgbClr val="FFFFFF"/>
                    </a:solidFill>
                    <a:cs typeface="Segoe UI Semibold" panose="020B0702040204020203" pitchFamily="34" charset="0"/>
                  </a:rPr>
                  <a:t>.NET STANDARD</a:t>
                </a:r>
              </a:p>
            </p:txBody>
          </p:sp>
        </p:grpSp>
        <p:sp>
          <p:nvSpPr>
            <p:cNvPr id="31" name="TextBox 30"/>
            <p:cNvSpPr txBox="1"/>
            <p:nvPr/>
          </p:nvSpPr>
          <p:spPr>
            <a:xfrm>
              <a:off x="510497" y="4791765"/>
              <a:ext cx="8364952" cy="1108393"/>
            </a:xfrm>
            <a:prstGeom prst="rect">
              <a:avLst/>
            </a:prstGeom>
            <a:solidFill>
              <a:srgbClr val="000000">
                <a:alpha val="10196"/>
              </a:srgbClr>
            </a:solidFill>
          </p:spPr>
          <p:txBody>
            <a:bodyPr wrap="square" lIns="134425" tIns="107540" rIns="134425" bIns="107540"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685475">
                <a:defRPr/>
              </a:pPr>
              <a:endParaRPr lang="en-US" sz="808" dirty="0">
                <a:solidFill>
                  <a:srgbClr val="FFFFFF"/>
                </a:solidFill>
                <a:latin typeface="Segoe UI"/>
              </a:endParaRPr>
            </a:p>
          </p:txBody>
        </p:sp>
      </p:grpSp>
      <p:sp>
        <p:nvSpPr>
          <p:cNvPr id="56" name="Title 1"/>
          <p:cNvSpPr txBox="1">
            <a:spLocks/>
          </p:cNvSpPr>
          <p:nvPr/>
        </p:nvSpPr>
        <p:spPr>
          <a:xfrm>
            <a:off x="344870" y="100608"/>
            <a:ext cx="7912547" cy="822787"/>
          </a:xfrm>
          <a:prstGeom prst="rect">
            <a:avLst/>
          </a:prstGeom>
        </p:spPr>
        <p:txBody>
          <a:bodyPr lIns="109557" tIns="6847" rIns="109557" bIns="6847"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defTabSz="684764">
              <a:defRPr/>
            </a:pPr>
            <a:r>
              <a:rPr lang="en-US" sz="3970" dirty="0">
                <a:solidFill>
                  <a:schemeClr val="tx1">
                    <a:lumMod val="95000"/>
                    <a:lumOff val="5000"/>
                  </a:schemeClr>
                </a:solidFill>
              </a:rPr>
              <a:t>.</a:t>
            </a:r>
            <a:r>
              <a:rPr lang="en-US" sz="3970" dirty="0">
                <a:solidFill>
                  <a:schemeClr val="tx1"/>
                </a:solidFill>
              </a:rPr>
              <a:t>NET Standard</a:t>
            </a:r>
          </a:p>
        </p:txBody>
      </p:sp>
      <p:grpSp>
        <p:nvGrpSpPr>
          <p:cNvPr id="7" name="Group 6">
            <a:extLst>
              <a:ext uri="{FF2B5EF4-FFF2-40B4-BE49-F238E27FC236}">
                <a16:creationId xmlns:a16="http://schemas.microsoft.com/office/drawing/2014/main" id="{E28A1B05-82A3-4313-A339-E9FF9C18EE2D}"/>
              </a:ext>
            </a:extLst>
          </p:cNvPr>
          <p:cNvGrpSpPr/>
          <p:nvPr/>
        </p:nvGrpSpPr>
        <p:grpSpPr>
          <a:xfrm>
            <a:off x="163116" y="1069447"/>
            <a:ext cx="6328279" cy="740658"/>
            <a:chOff x="216654" y="1737574"/>
            <a:chExt cx="8438902" cy="987684"/>
          </a:xfrm>
        </p:grpSpPr>
        <p:sp>
          <p:nvSpPr>
            <p:cNvPr id="12" name="Rectangle 11"/>
            <p:cNvSpPr/>
            <p:nvPr/>
          </p:nvSpPr>
          <p:spPr bwMode="auto">
            <a:xfrm>
              <a:off x="216654" y="1737575"/>
              <a:ext cx="1222514" cy="978752"/>
            </a:xfrm>
            <a:prstGeom prst="rect">
              <a:avLst/>
            </a:prstGeom>
            <a:solidFill>
              <a:srgbClr val="D83B01"/>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TRADITIONAL WINDOWS</a:t>
              </a:r>
            </a:p>
          </p:txBody>
        </p:sp>
        <p:sp>
          <p:nvSpPr>
            <p:cNvPr id="13" name="Rectangle 12"/>
            <p:cNvSpPr/>
            <p:nvPr/>
          </p:nvSpPr>
          <p:spPr bwMode="auto">
            <a:xfrm>
              <a:off x="1433714" y="1737574"/>
              <a:ext cx="1222516" cy="987294"/>
            </a:xfrm>
            <a:prstGeom prst="rect">
              <a:avLst/>
            </a:prstGeom>
            <a:solidFill>
              <a:srgbClr val="FF8C0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WINDOWS 10</a:t>
              </a:r>
            </a:p>
          </p:txBody>
        </p:sp>
        <p:sp>
          <p:nvSpPr>
            <p:cNvPr id="11" name="Rectangle 10"/>
            <p:cNvSpPr/>
            <p:nvPr/>
          </p:nvSpPr>
          <p:spPr bwMode="auto">
            <a:xfrm>
              <a:off x="2632007" y="1737575"/>
              <a:ext cx="1222516" cy="987683"/>
            </a:xfrm>
            <a:prstGeom prst="rect">
              <a:avLst/>
            </a:prstGeom>
            <a:solidFill>
              <a:srgbClr val="00B0F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WEB APPS, CLOUD SERVICES</a:t>
              </a:r>
            </a:p>
          </p:txBody>
        </p:sp>
        <p:sp>
          <p:nvSpPr>
            <p:cNvPr id="19" name="Rectangle 18"/>
            <p:cNvSpPr/>
            <p:nvPr/>
          </p:nvSpPr>
          <p:spPr bwMode="auto">
            <a:xfrm>
              <a:off x="3824846" y="1741764"/>
              <a:ext cx="1222516" cy="983104"/>
            </a:xfrm>
            <a:prstGeom prst="rect">
              <a:avLst/>
            </a:prstGeom>
            <a:solidFill>
              <a:srgbClr val="92D05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MOBILE</a:t>
              </a:r>
            </a:p>
          </p:txBody>
        </p:sp>
        <p:sp>
          <p:nvSpPr>
            <p:cNvPr id="37" name="Rectangle 36"/>
            <p:cNvSpPr/>
            <p:nvPr/>
          </p:nvSpPr>
          <p:spPr bwMode="auto">
            <a:xfrm>
              <a:off x="7433040" y="1737574"/>
              <a:ext cx="1222516" cy="978753"/>
            </a:xfrm>
            <a:prstGeom prst="rect">
              <a:avLst/>
            </a:prstGeom>
            <a:solidFill>
              <a:srgbClr val="00206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GAMES, VR, AR</a:t>
              </a:r>
            </a:p>
          </p:txBody>
        </p:sp>
        <p:sp>
          <p:nvSpPr>
            <p:cNvPr id="39" name="Rectangle 38">
              <a:extLst>
                <a:ext uri="{FF2B5EF4-FFF2-40B4-BE49-F238E27FC236}">
                  <a16:creationId xmlns:a16="http://schemas.microsoft.com/office/drawing/2014/main" id="{F49C0F46-FA10-4FE8-A38F-979320CB03A5}"/>
                </a:ext>
              </a:extLst>
            </p:cNvPr>
            <p:cNvSpPr/>
            <p:nvPr/>
          </p:nvSpPr>
          <p:spPr bwMode="auto">
            <a:xfrm>
              <a:off x="5017685" y="1737574"/>
              <a:ext cx="1222516" cy="987294"/>
            </a:xfrm>
            <a:prstGeom prst="rect">
              <a:avLst/>
            </a:prstGeom>
            <a:solidFill>
              <a:schemeClr val="accent1">
                <a:lumMod val="60000"/>
                <a:lumOff val="40000"/>
              </a:schemeClr>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IoT</a:t>
              </a:r>
            </a:p>
          </p:txBody>
        </p:sp>
        <p:sp>
          <p:nvSpPr>
            <p:cNvPr id="40" name="Rectangle 39">
              <a:extLst>
                <a:ext uri="{FF2B5EF4-FFF2-40B4-BE49-F238E27FC236}">
                  <a16:creationId xmlns:a16="http://schemas.microsoft.com/office/drawing/2014/main" id="{06F3558A-0669-4D0C-AA56-FFFA24DB93F4}"/>
                </a:ext>
              </a:extLst>
            </p:cNvPr>
            <p:cNvSpPr/>
            <p:nvPr/>
          </p:nvSpPr>
          <p:spPr bwMode="auto">
            <a:xfrm>
              <a:off x="6210524" y="1741909"/>
              <a:ext cx="1222516" cy="982959"/>
            </a:xfrm>
            <a:prstGeom prst="rect">
              <a:avLst/>
            </a:prstGeom>
            <a:solidFill>
              <a:srgbClr val="00B05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AI</a:t>
              </a:r>
            </a:p>
          </p:txBody>
        </p:sp>
      </p:grpSp>
      <p:sp>
        <p:nvSpPr>
          <p:cNvPr id="41" name="Rectangle 40">
            <a:extLst>
              <a:ext uri="{FF2B5EF4-FFF2-40B4-BE49-F238E27FC236}">
                <a16:creationId xmlns:a16="http://schemas.microsoft.com/office/drawing/2014/main" id="{F972FFC7-1F67-4C23-BD18-04A98E540CD2}"/>
              </a:ext>
            </a:extLst>
          </p:cNvPr>
          <p:cNvSpPr/>
          <p:nvPr/>
        </p:nvSpPr>
        <p:spPr>
          <a:xfrm>
            <a:off x="6551651" y="1069447"/>
            <a:ext cx="2562994" cy="3208518"/>
          </a:xfrm>
          <a:prstGeom prst="rect">
            <a:avLst/>
          </a:prstGeom>
        </p:spPr>
        <p:txBody>
          <a:bodyPr wrap="square">
            <a:noAutofit/>
          </a:bodyPr>
          <a:lstStyle/>
          <a:p>
            <a:pPr defTabSz="685328">
              <a:spcAft>
                <a:spcPts val="882"/>
              </a:spcAft>
              <a:defRPr/>
            </a:pPr>
            <a:r>
              <a:rPr lang="en-US" sz="1471" dirty="0">
                <a:solidFill>
                  <a:srgbClr val="FFFFFF"/>
                </a:solidFill>
                <a:latin typeface="Segoe UI Semibold" panose="020B0702040204020203" pitchFamily="34" charset="0"/>
                <a:cs typeface="Segoe UI Semibold" panose="020B0702040204020203" pitchFamily="34" charset="0"/>
              </a:rPr>
              <a:t>.</a:t>
            </a:r>
            <a:r>
              <a:rPr lang="en-US" sz="1471" dirty="0">
                <a:solidFill>
                  <a:schemeClr val="bg2"/>
                </a:solidFill>
                <a:latin typeface="Segoe UI Semibold" panose="020B0702040204020203" pitchFamily="34" charset="0"/>
                <a:cs typeface="Segoe UI Semibold" panose="020B0702040204020203" pitchFamily="34" charset="0"/>
              </a:rPr>
              <a:t>NET Standard </a:t>
            </a:r>
            <a:r>
              <a:rPr lang="en-US" sz="1471" dirty="0" err="1">
                <a:solidFill>
                  <a:schemeClr val="bg2"/>
                </a:solidFill>
                <a:latin typeface="Segoe UI Semibold" panose="020B0702040204020203" pitchFamily="34" charset="0"/>
                <a:cs typeface="Segoe UI Semibold" panose="020B0702040204020203" pitchFamily="34" charset="0"/>
              </a:rPr>
              <a:t>permite</a:t>
            </a:r>
            <a:r>
              <a:rPr lang="en-US" sz="1471" dirty="0">
                <a:solidFill>
                  <a:schemeClr val="bg2"/>
                </a:solidFill>
                <a:latin typeface="Segoe UI Semibold" panose="020B0702040204020203" pitchFamily="34" charset="0"/>
                <a:cs typeface="Segoe UI Semibold" panose="020B0702040204020203" pitchFamily="34" charset="0"/>
              </a:rPr>
              <a:t> </a:t>
            </a:r>
            <a:r>
              <a:rPr lang="en-US" sz="1471" dirty="0" err="1">
                <a:solidFill>
                  <a:schemeClr val="bg2"/>
                </a:solidFill>
                <a:latin typeface="Segoe UI Semibold" panose="020B0702040204020203" pitchFamily="34" charset="0"/>
                <a:cs typeface="Segoe UI Semibold" panose="020B0702040204020203" pitchFamily="34" charset="0"/>
              </a:rPr>
              <a:t>compartir</a:t>
            </a:r>
            <a:r>
              <a:rPr lang="en-US" sz="1471" dirty="0">
                <a:solidFill>
                  <a:schemeClr val="bg2"/>
                </a:solidFill>
                <a:latin typeface="Segoe UI Semibold" panose="020B0702040204020203" pitchFamily="34" charset="0"/>
                <a:cs typeface="Segoe UI Semibold" panose="020B0702040204020203" pitchFamily="34" charset="0"/>
              </a:rPr>
              <a:t> Código, binaries y </a:t>
            </a:r>
            <a:r>
              <a:rPr lang="en-US" sz="1471" dirty="0" err="1">
                <a:solidFill>
                  <a:schemeClr val="bg2"/>
                </a:solidFill>
                <a:latin typeface="Segoe UI Semibold" panose="020B0702040204020203" pitchFamily="34" charset="0"/>
                <a:cs typeface="Segoe UI Semibold" panose="020B0702040204020203" pitchFamily="34" charset="0"/>
              </a:rPr>
              <a:t>conceptos</a:t>
            </a:r>
            <a:r>
              <a:rPr lang="en-US" sz="1471" dirty="0">
                <a:solidFill>
                  <a:schemeClr val="bg2"/>
                </a:solidFill>
                <a:latin typeface="Segoe UI Semibold" panose="020B0702040204020203" pitchFamily="34" charset="0"/>
                <a:cs typeface="Segoe UI Semibold" panose="020B0702040204020203" pitchFamily="34" charset="0"/>
              </a:rPr>
              <a:t> entre clients .NET y </a:t>
            </a:r>
            <a:r>
              <a:rPr lang="en-US" sz="1471" dirty="0" err="1">
                <a:solidFill>
                  <a:schemeClr val="bg2"/>
                </a:solidFill>
                <a:latin typeface="Segoe UI Semibold" panose="020B0702040204020203" pitchFamily="34" charset="0"/>
                <a:cs typeface="Segoe UI Semibold" panose="020B0702040204020203" pitchFamily="34" charset="0"/>
              </a:rPr>
              <a:t>servidores</a:t>
            </a:r>
            <a:r>
              <a:rPr lang="en-US" sz="1471" dirty="0">
                <a:solidFill>
                  <a:schemeClr val="bg2"/>
                </a:solidFill>
                <a:latin typeface="Segoe UI Semibold" panose="020B0702040204020203" pitchFamily="34" charset="0"/>
                <a:cs typeface="Segoe UI Semibold" panose="020B0702040204020203" pitchFamily="34" charset="0"/>
              </a:rPr>
              <a:t>.</a:t>
            </a:r>
          </a:p>
          <a:p>
            <a:pPr marL="210072" indent="-210072" defTabSz="685328">
              <a:spcAft>
                <a:spcPts val="882"/>
              </a:spcAft>
              <a:buFont typeface="Arial" panose="020B0604020202020204" pitchFamily="34" charset="0"/>
              <a:buChar char="•"/>
              <a:defRPr/>
            </a:pPr>
            <a:r>
              <a:rPr lang="en-US" sz="1471" dirty="0">
                <a:solidFill>
                  <a:schemeClr val="bg2"/>
                </a:solidFill>
                <a:latin typeface="Segoe UI"/>
              </a:rPr>
              <a:t>.NET Standard </a:t>
            </a:r>
            <a:r>
              <a:rPr lang="en-US" sz="1471" dirty="0" err="1">
                <a:solidFill>
                  <a:schemeClr val="bg2"/>
                </a:solidFill>
                <a:latin typeface="Segoe UI"/>
              </a:rPr>
              <a:t>faclita</a:t>
            </a:r>
            <a:r>
              <a:rPr lang="en-US" sz="1471" dirty="0">
                <a:solidFill>
                  <a:schemeClr val="bg2"/>
                </a:solidFill>
                <a:latin typeface="Segoe UI"/>
              </a:rPr>
              <a:t> </a:t>
            </a:r>
            <a:r>
              <a:rPr lang="en-US" sz="1471" dirty="0" err="1">
                <a:solidFill>
                  <a:schemeClr val="bg2"/>
                </a:solidFill>
                <a:latin typeface="Segoe UI"/>
              </a:rPr>
              <a:t>una</a:t>
            </a:r>
            <a:r>
              <a:rPr lang="en-US" sz="1471" dirty="0">
                <a:solidFill>
                  <a:schemeClr val="bg2"/>
                </a:solidFill>
                <a:latin typeface="Segoe UI"/>
              </a:rPr>
              <a:t> </a:t>
            </a:r>
            <a:r>
              <a:rPr lang="en-US" sz="1471" dirty="0" err="1">
                <a:solidFill>
                  <a:schemeClr val="bg2"/>
                </a:solidFill>
                <a:latin typeface="Segoe UI"/>
              </a:rPr>
              <a:t>específicación</a:t>
            </a:r>
            <a:r>
              <a:rPr lang="en-US" sz="1471" dirty="0">
                <a:solidFill>
                  <a:schemeClr val="bg2"/>
                </a:solidFill>
                <a:latin typeface="Segoe UI"/>
              </a:rPr>
              <a:t> para </a:t>
            </a:r>
            <a:r>
              <a:rPr lang="en-US" sz="1471" dirty="0" err="1">
                <a:solidFill>
                  <a:schemeClr val="bg2"/>
                </a:solidFill>
                <a:latin typeface="Segoe UI"/>
              </a:rPr>
              <a:t>cada</a:t>
            </a:r>
            <a:r>
              <a:rPr lang="en-US" sz="1471" dirty="0">
                <a:solidFill>
                  <a:schemeClr val="bg2"/>
                </a:solidFill>
                <a:latin typeface="Segoe UI"/>
              </a:rPr>
              <a:t> </a:t>
            </a:r>
            <a:r>
              <a:rPr lang="en-US" sz="1471" dirty="0" err="1">
                <a:solidFill>
                  <a:schemeClr val="bg2"/>
                </a:solidFill>
                <a:latin typeface="Segoe UI"/>
              </a:rPr>
              <a:t>plataforma</a:t>
            </a:r>
            <a:r>
              <a:rPr lang="en-US" sz="1471" dirty="0">
                <a:solidFill>
                  <a:schemeClr val="bg2"/>
                </a:solidFill>
                <a:latin typeface="Segoe UI"/>
              </a:rPr>
              <a:t> para que la </a:t>
            </a:r>
            <a:r>
              <a:rPr lang="en-US" sz="1471" dirty="0" err="1">
                <a:solidFill>
                  <a:schemeClr val="bg2"/>
                </a:solidFill>
                <a:latin typeface="Segoe UI"/>
              </a:rPr>
              <a:t>implementación</a:t>
            </a:r>
            <a:r>
              <a:rPr lang="en-US" sz="1471" dirty="0">
                <a:solidFill>
                  <a:schemeClr val="bg2"/>
                </a:solidFill>
                <a:latin typeface="Segoe UI"/>
              </a:rPr>
              <a:t> sea similar.</a:t>
            </a:r>
          </a:p>
          <a:p>
            <a:pPr marL="210072" indent="-210072" defTabSz="685328">
              <a:spcAft>
                <a:spcPts val="882"/>
              </a:spcAft>
              <a:buFont typeface="Arial" panose="020B0604020202020204" pitchFamily="34" charset="0"/>
              <a:buChar char="•"/>
              <a:defRPr/>
            </a:pPr>
            <a:r>
              <a:rPr lang="en-US" sz="1471" dirty="0" err="1">
                <a:solidFill>
                  <a:schemeClr val="bg2"/>
                </a:solidFill>
                <a:latin typeface="Segoe UI"/>
              </a:rPr>
              <a:t>Todos</a:t>
            </a:r>
            <a:r>
              <a:rPr lang="en-US" sz="1471" dirty="0">
                <a:solidFill>
                  <a:schemeClr val="bg2"/>
                </a:solidFill>
                <a:latin typeface="Segoe UI"/>
              </a:rPr>
              <a:t> </a:t>
            </a:r>
            <a:r>
              <a:rPr lang="en-US" sz="1471" dirty="0" err="1">
                <a:solidFill>
                  <a:schemeClr val="bg2"/>
                </a:solidFill>
                <a:latin typeface="Segoe UI"/>
              </a:rPr>
              <a:t>los</a:t>
            </a:r>
            <a:r>
              <a:rPr lang="en-US" sz="1471" dirty="0">
                <a:solidFill>
                  <a:schemeClr val="bg2"/>
                </a:solidFill>
                <a:latin typeface="Segoe UI"/>
              </a:rPr>
              <a:t> runtime .NET </a:t>
            </a:r>
            <a:r>
              <a:rPr lang="en-US" sz="1471" dirty="0" err="1">
                <a:solidFill>
                  <a:schemeClr val="bg2"/>
                </a:solidFill>
                <a:latin typeface="Segoe UI"/>
              </a:rPr>
              <a:t>creados</a:t>
            </a:r>
            <a:r>
              <a:rPr lang="en-US" sz="1471" dirty="0">
                <a:solidFill>
                  <a:schemeClr val="bg2"/>
                </a:solidFill>
                <a:latin typeface="Segoe UI"/>
              </a:rPr>
              <a:t> </a:t>
            </a:r>
            <a:r>
              <a:rPr lang="en-US" sz="1471" dirty="0" err="1">
                <a:solidFill>
                  <a:schemeClr val="bg2"/>
                </a:solidFill>
                <a:latin typeface="Segoe UI"/>
              </a:rPr>
              <a:t>por</a:t>
            </a:r>
            <a:r>
              <a:rPr lang="en-US" sz="1471" dirty="0">
                <a:solidFill>
                  <a:schemeClr val="bg2"/>
                </a:solidFill>
                <a:latin typeface="Segoe UI"/>
              </a:rPr>
              <a:t> Microsoft </a:t>
            </a:r>
            <a:r>
              <a:rPr lang="en-US" sz="1471" dirty="0" err="1">
                <a:solidFill>
                  <a:schemeClr val="bg2"/>
                </a:solidFill>
                <a:latin typeface="Segoe UI"/>
              </a:rPr>
              <a:t>están</a:t>
            </a:r>
            <a:r>
              <a:rPr lang="en-US" sz="1471" dirty="0">
                <a:solidFill>
                  <a:schemeClr val="bg2"/>
                </a:solidFill>
                <a:latin typeface="Segoe UI"/>
              </a:rPr>
              <a:t> </a:t>
            </a:r>
            <a:r>
              <a:rPr lang="en-US" sz="1471" dirty="0" err="1">
                <a:solidFill>
                  <a:schemeClr val="bg2"/>
                </a:solidFill>
                <a:latin typeface="Segoe UI"/>
              </a:rPr>
              <a:t>implmenentando</a:t>
            </a:r>
            <a:r>
              <a:rPr lang="en-US" sz="1471" dirty="0">
                <a:solidFill>
                  <a:schemeClr val="bg2"/>
                </a:solidFill>
                <a:latin typeface="Segoe UI"/>
              </a:rPr>
              <a:t> el standard.</a:t>
            </a:r>
          </a:p>
        </p:txBody>
      </p:sp>
    </p:spTree>
    <p:extLst>
      <p:ext uri="{BB962C8B-B14F-4D97-AF65-F5344CB8AC3E}">
        <p14:creationId xmlns:p14="http://schemas.microsoft.com/office/powerpoint/2010/main" val="4062097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341242" y="3935289"/>
            <a:ext cx="6610196" cy="778131"/>
          </a:xfrm>
        </p:spPr>
        <p:txBody>
          <a:bodyPr/>
          <a:lstStyle/>
          <a:p>
            <a:pPr algn="ctr">
              <a:spcAft>
                <a:spcPts val="441"/>
              </a:spcAft>
              <a:buNone/>
            </a:pPr>
            <a:r>
              <a:rPr lang="en-US" sz="1600" dirty="0" err="1">
                <a:gradFill>
                  <a:gsLst>
                    <a:gs pos="2917">
                      <a:schemeClr val="tx1"/>
                    </a:gs>
                    <a:gs pos="30000">
                      <a:schemeClr val="tx1"/>
                    </a:gs>
                  </a:gsLst>
                  <a:lin ang="5400000" scaled="0"/>
                </a:gradFill>
              </a:rPr>
              <a:t>Crear</a:t>
            </a:r>
            <a:r>
              <a:rPr lang="en-US" sz="1600" dirty="0">
                <a:gradFill>
                  <a:gsLst>
                    <a:gs pos="2917">
                      <a:schemeClr val="tx1"/>
                    </a:gs>
                    <a:gs pos="30000">
                      <a:schemeClr val="tx1"/>
                    </a:gs>
                  </a:gsLst>
                  <a:lin ang="5400000" scaled="0"/>
                </a:gradFill>
              </a:rPr>
              <a:t> UIs </a:t>
            </a:r>
            <a:r>
              <a:rPr lang="en-US" sz="1600" dirty="0" err="1">
                <a:gradFill>
                  <a:gsLst>
                    <a:gs pos="2917">
                      <a:schemeClr val="tx1"/>
                    </a:gs>
                    <a:gs pos="30000">
                      <a:schemeClr val="tx1"/>
                    </a:gs>
                  </a:gsLst>
                  <a:lin ang="5400000" scaled="0"/>
                </a:gradFill>
              </a:rPr>
              <a:t>nativas</a:t>
            </a:r>
            <a:r>
              <a:rPr lang="en-US" sz="1600" dirty="0">
                <a:gradFill>
                  <a:gsLst>
                    <a:gs pos="2917">
                      <a:schemeClr val="tx1"/>
                    </a:gs>
                    <a:gs pos="30000">
                      <a:schemeClr val="tx1"/>
                    </a:gs>
                  </a:gsLst>
                  <a:lin ang="5400000" scaled="0"/>
                </a:gradFill>
              </a:rPr>
              <a:t> para iOS, Android, macOS, Linux &amp; Windows </a:t>
            </a:r>
          </a:p>
          <a:p>
            <a:pPr algn="ctr">
              <a:spcAft>
                <a:spcPts val="441"/>
              </a:spcAft>
              <a:buNone/>
            </a:pPr>
            <a:r>
              <a:rPr lang="en-US" sz="1600" dirty="0" err="1">
                <a:gradFill>
                  <a:gsLst>
                    <a:gs pos="2917">
                      <a:schemeClr val="tx1"/>
                    </a:gs>
                    <a:gs pos="30000">
                      <a:schemeClr val="tx1"/>
                    </a:gs>
                  </a:gsLst>
                  <a:lin ang="5400000" scaled="0"/>
                </a:gradFill>
              </a:rPr>
              <a:t>Desde</a:t>
            </a:r>
            <a:r>
              <a:rPr lang="en-US" sz="1600" dirty="0">
                <a:gradFill>
                  <a:gsLst>
                    <a:gs pos="2917">
                      <a:schemeClr val="tx1"/>
                    </a:gs>
                    <a:gs pos="30000">
                      <a:schemeClr val="tx1"/>
                    </a:gs>
                  </a:gsLst>
                  <a:lin ang="5400000" scaled="0"/>
                </a:gradFill>
              </a:rPr>
              <a:t> un </a:t>
            </a:r>
            <a:r>
              <a:rPr lang="en-US" sz="1600" dirty="0" err="1">
                <a:gradFill>
                  <a:gsLst>
                    <a:gs pos="2917">
                      <a:schemeClr val="tx1"/>
                    </a:gs>
                    <a:gs pos="30000">
                      <a:schemeClr val="tx1"/>
                    </a:gs>
                  </a:gsLst>
                  <a:lin ang="5400000" scaled="0"/>
                </a:gradFill>
              </a:rPr>
              <a:t>mismo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archivo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común</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compartido</a:t>
            </a:r>
            <a:r>
              <a:rPr lang="en-US" sz="1600" dirty="0">
                <a:gradFill>
                  <a:gsLst>
                    <a:gs pos="2917">
                      <a:schemeClr val="tx1"/>
                    </a:gs>
                    <a:gs pos="30000">
                      <a:schemeClr val="tx1"/>
                    </a:gs>
                  </a:gsLst>
                  <a:lin ang="5400000" scaled="0"/>
                </a:gradFill>
              </a:rPr>
              <a:t> C# (o XAML).</a:t>
            </a:r>
          </a:p>
        </p:txBody>
      </p:sp>
      <p:sp>
        <p:nvSpPr>
          <p:cNvPr id="24" name="Title 23"/>
          <p:cNvSpPr>
            <a:spLocks noGrp="1"/>
          </p:cNvSpPr>
          <p:nvPr>
            <p:ph type="title"/>
          </p:nvPr>
        </p:nvSpPr>
        <p:spPr>
          <a:xfrm>
            <a:off x="202550" y="274989"/>
            <a:ext cx="8740640" cy="674557"/>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341242" y="949546"/>
            <a:ext cx="6461516" cy="2700252"/>
          </a:xfrm>
          <a:prstGeom prst="rect">
            <a:avLst/>
          </a:prstGeom>
        </p:spPr>
      </p:pic>
    </p:spTree>
    <p:extLst>
      <p:ext uri="{BB962C8B-B14F-4D97-AF65-F5344CB8AC3E}">
        <p14:creationId xmlns:p14="http://schemas.microsoft.com/office/powerpoint/2010/main" val="279614287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7637" y="3796899"/>
            <a:ext cx="3376872" cy="694343"/>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r>
              <a:rPr lang="en-US" sz="1912" dirty="0">
                <a:solidFill>
                  <a:schemeClr val="tx1"/>
                </a:solidFill>
              </a:rPr>
              <a:t> de Xamarin</a:t>
            </a:r>
          </a:p>
        </p:txBody>
      </p:sp>
      <p:sp>
        <p:nvSpPr>
          <p:cNvPr id="4" name="Text Placeholder 3"/>
          <p:cNvSpPr>
            <a:spLocks noGrp="1"/>
          </p:cNvSpPr>
          <p:nvPr>
            <p:ph type="body" sz="quarter" idx="11"/>
          </p:nvPr>
        </p:nvSpPr>
        <p:spPr>
          <a:xfrm>
            <a:off x="4911613" y="3875719"/>
            <a:ext cx="3370453" cy="615523"/>
          </a:xfrm>
        </p:spPr>
        <p:txBody>
          <a:bodyPr/>
          <a:lstStyle/>
          <a:p>
            <a:pPr algn="ctr">
              <a:lnSpc>
                <a:spcPct val="100000"/>
              </a:lnSpc>
            </a:pPr>
            <a:r>
              <a:rPr lang="en-US" sz="1400" dirty="0">
                <a:solidFill>
                  <a:schemeClr val="tx1"/>
                </a:solidFill>
              </a:rPr>
              <a:t>Con </a:t>
            </a:r>
            <a:r>
              <a:rPr lang="en-US" sz="1400" dirty="0" err="1">
                <a:solidFill>
                  <a:schemeClr val="tx1"/>
                </a:solidFill>
              </a:rPr>
              <a:t>Xamarin.Forms</a:t>
            </a:r>
            <a:r>
              <a:rPr lang="en-US" sz="1400" dirty="0">
                <a:solidFill>
                  <a:schemeClr val="tx1"/>
                </a:solidFill>
              </a:rPr>
              <a:t>:</a:t>
            </a:r>
            <a:br>
              <a:rPr lang="en-US" sz="14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todo</a:t>
            </a:r>
            <a:r>
              <a:rPr lang="en-US" sz="1400" dirty="0">
                <a:solidFill>
                  <a:schemeClr val="tx1"/>
                </a:solidFill>
              </a:rPr>
              <a:t> </a:t>
            </a:r>
            <a:r>
              <a:rPr lang="en-US" sz="1400" dirty="0" err="1">
                <a:solidFill>
                  <a:schemeClr val="tx1"/>
                </a:solidFill>
              </a:rPr>
              <a:t>nativo</a:t>
            </a:r>
            <a:endParaRPr lang="en-US" sz="1400" dirty="0">
              <a:solidFill>
                <a:schemeClr val="tx1"/>
              </a:solidFill>
            </a:endParaRPr>
          </a:p>
        </p:txBody>
      </p:sp>
      <p:grpSp>
        <p:nvGrpSpPr>
          <p:cNvPr id="25" name="Group 24"/>
          <p:cNvGrpSpPr/>
          <p:nvPr/>
        </p:nvGrpSpPr>
        <p:grpSpPr>
          <a:xfrm>
            <a:off x="750481" y="1861173"/>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1"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7" y="2021408"/>
              <a:ext cx="2353425"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4"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4"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3028640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4394608" y="936650"/>
            <a:ext cx="4158215" cy="2987076"/>
          </a:xfrm>
          <a:prstGeom prst="rect">
            <a:avLst/>
          </a:prstGeom>
        </p:spPr>
        <p:txBody>
          <a:bodyPr vert="horz" wrap="square" lIns="107555" tIns="67223" rIns="107555" bIns="67223"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059" dirty="0">
                <a:solidFill>
                  <a:srgbClr val="6FBD23"/>
                </a:solidFill>
              </a:rPr>
              <a:t>✓  </a:t>
            </a:r>
            <a:r>
              <a:rPr lang="en-US" sz="2059" dirty="0">
                <a:solidFill>
                  <a:schemeClr val="tx1"/>
                </a:solidFill>
                <a:latin typeface="+mj-lt"/>
              </a:rPr>
              <a:t>40+ </a:t>
            </a:r>
            <a:r>
              <a:rPr lang="en-US" sz="2059" dirty="0" err="1">
                <a:solidFill>
                  <a:schemeClr val="tx1"/>
                </a:solidFill>
                <a:latin typeface="+mj-lt"/>
              </a:rPr>
              <a:t>páginas</a:t>
            </a:r>
            <a:r>
              <a:rPr lang="en-US" sz="2059" dirty="0">
                <a:solidFill>
                  <a:schemeClr val="tx1"/>
                </a:solidFill>
                <a:latin typeface="+mj-lt"/>
              </a:rPr>
              <a:t>, layouts, y </a:t>
            </a:r>
            <a:r>
              <a:rPr lang="en-US" sz="2059" dirty="0" err="1">
                <a:solidFill>
                  <a:schemeClr val="tx1"/>
                </a:solidFill>
                <a:latin typeface="+mj-lt"/>
              </a:rPr>
              <a:t>controles</a:t>
            </a:r>
            <a:endParaRPr lang="en-US" sz="2059" dirty="0">
              <a:solidFill>
                <a:schemeClr val="tx1"/>
              </a:solidFill>
              <a:latin typeface="+mj-lt"/>
            </a:endParaRPr>
          </a:p>
          <a:p>
            <a:pPr marL="0" indent="0"/>
            <a:r>
              <a:rPr lang="en-US" sz="2059" dirty="0">
                <a:solidFill>
                  <a:schemeClr val="tx1"/>
                </a:solidFill>
                <a:latin typeface="+mj-lt"/>
              </a:rPr>
              <a:t>      </a:t>
            </a:r>
            <a:r>
              <a:rPr lang="en-US" sz="1765" dirty="0">
                <a:solidFill>
                  <a:schemeClr val="bg2">
                    <a:lumMod val="50000"/>
                  </a:schemeClr>
                </a:solidFill>
                <a:latin typeface="+mj-lt"/>
              </a:rPr>
              <a:t>(code behind o XAML)</a:t>
            </a:r>
          </a:p>
          <a:p>
            <a:pPr marL="0" indent="0">
              <a:lnSpc>
                <a:spcPct val="110000"/>
              </a:lnSpc>
            </a:pPr>
            <a:r>
              <a:rPr lang="en-US" sz="2059" dirty="0">
                <a:solidFill>
                  <a:srgbClr val="6FBD23"/>
                </a:solidFill>
              </a:rPr>
              <a:t>✓  </a:t>
            </a:r>
            <a:r>
              <a:rPr lang="en-US" sz="2059" dirty="0">
                <a:solidFill>
                  <a:schemeClr val="tx1"/>
                </a:solidFill>
                <a:latin typeface="+mj-lt"/>
              </a:rPr>
              <a:t>Two-way data binding</a:t>
            </a:r>
          </a:p>
          <a:p>
            <a:pPr marL="0" indent="0">
              <a:lnSpc>
                <a:spcPct val="110000"/>
              </a:lnSpc>
            </a:pPr>
            <a:r>
              <a:rPr lang="en-US" sz="2059" dirty="0">
                <a:solidFill>
                  <a:srgbClr val="6FBD23"/>
                </a:solidFill>
              </a:rPr>
              <a:t>✓  </a:t>
            </a:r>
            <a:r>
              <a:rPr lang="en-US" sz="2059" dirty="0" err="1">
                <a:solidFill>
                  <a:schemeClr val="tx1"/>
                </a:solidFill>
                <a:latin typeface="+mj-lt"/>
              </a:rPr>
              <a:t>Navegación</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API de </a:t>
            </a:r>
            <a:r>
              <a:rPr lang="en-US" sz="2059" dirty="0" err="1">
                <a:solidFill>
                  <a:schemeClr val="tx1"/>
                </a:solidFill>
                <a:latin typeface="+mj-lt"/>
              </a:rPr>
              <a:t>animaciones</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Dependency Service</a:t>
            </a:r>
          </a:p>
          <a:p>
            <a:pPr marL="0" indent="0">
              <a:lnSpc>
                <a:spcPct val="110000"/>
              </a:lnSpc>
            </a:pPr>
            <a:r>
              <a:rPr lang="en-US" sz="2059" dirty="0">
                <a:solidFill>
                  <a:srgbClr val="6FBD23"/>
                </a:solidFill>
              </a:rPr>
              <a:t>✓  </a:t>
            </a:r>
            <a:r>
              <a:rPr lang="en-US" sz="2059" dirty="0">
                <a:solidFill>
                  <a:schemeClr val="tx1"/>
                </a:solidFill>
                <a:latin typeface="+mj-lt"/>
              </a:rPr>
              <a:t>Messaging Center</a:t>
            </a:r>
          </a:p>
          <a:p>
            <a:pPr marL="0" indent="0">
              <a:lnSpc>
                <a:spcPct val="110000"/>
              </a:lnSpc>
            </a:pPr>
            <a:endParaRPr lang="en-US" sz="2059" dirty="0">
              <a:solidFill>
                <a:schemeClr val="tx1"/>
              </a:solidFill>
              <a:latin typeface="+mj-lt"/>
            </a:endParaRPr>
          </a:p>
          <a:p>
            <a:pPr marL="0" indent="0">
              <a:lnSpc>
                <a:spcPct val="110000"/>
              </a:lnSpc>
            </a:pPr>
            <a:endParaRPr lang="en-US" sz="2059" dirty="0">
              <a:solidFill>
                <a:schemeClr val="tx1"/>
              </a:solidFill>
              <a:latin typeface="+mj-lt"/>
            </a:endParaRPr>
          </a:p>
        </p:txBody>
      </p:sp>
      <p:grpSp>
        <p:nvGrpSpPr>
          <p:cNvPr id="48" name="Group 47"/>
          <p:cNvGrpSpPr/>
          <p:nvPr/>
        </p:nvGrpSpPr>
        <p:grpSpPr>
          <a:xfrm>
            <a:off x="591177" y="936650"/>
            <a:ext cx="3376872" cy="2401545"/>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53" name="TextBox 52"/>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Tree>
    <p:extLst>
      <p:ext uri="{BB962C8B-B14F-4D97-AF65-F5344CB8AC3E}">
        <p14:creationId xmlns:p14="http://schemas.microsoft.com/office/powerpoint/2010/main" val="341759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457200" y="1138687"/>
            <a:ext cx="8484251" cy="4034664"/>
          </a:xfrm>
        </p:spPr>
        <p:txBody>
          <a:bodyPr/>
          <a:lstStyle/>
          <a:p>
            <a:pPr>
              <a:buNone/>
            </a:pPr>
            <a:r>
              <a:rPr lang="en-US" sz="1400" dirty="0" err="1">
                <a:latin typeface="Segoe UI "/>
              </a:rPr>
              <a:t>Crearemos</a:t>
            </a:r>
            <a:r>
              <a:rPr lang="en-US" sz="1400" dirty="0">
                <a:latin typeface="Segoe UI "/>
              </a:rPr>
              <a:t> una </a:t>
            </a:r>
            <a:r>
              <a:rPr lang="en-US" sz="1400" dirty="0" err="1">
                <a:latin typeface="Segoe UI "/>
              </a:rPr>
              <a:t>aplicación</a:t>
            </a:r>
            <a:r>
              <a:rPr lang="en-US" sz="1400" dirty="0">
                <a:latin typeface="Segoe UI "/>
              </a:rPr>
              <a:t> Xamarin.Forms </a:t>
            </a:r>
            <a:r>
              <a:rPr lang="en-US" sz="1400" dirty="0" err="1">
                <a:latin typeface="Segoe UI "/>
              </a:rPr>
              <a:t>haciendo</a:t>
            </a:r>
            <a:r>
              <a:rPr lang="en-US" sz="1400" dirty="0">
                <a:latin typeface="Segoe UI "/>
              </a:rPr>
              <a:t> </a:t>
            </a:r>
            <a:r>
              <a:rPr lang="en-US" sz="1400" dirty="0" err="1">
                <a:latin typeface="Segoe UI "/>
              </a:rPr>
              <a:t>uso</a:t>
            </a:r>
            <a:r>
              <a:rPr lang="en-US" sz="1400" dirty="0">
                <a:latin typeface="Segoe UI "/>
              </a:rPr>
              <a:t> de Machine </a:t>
            </a:r>
            <a:r>
              <a:rPr lang="en-US" sz="1400" dirty="0" err="1">
                <a:latin typeface="Segoe UI "/>
              </a:rPr>
              <a:t>Learning.Veremos</a:t>
            </a:r>
            <a:r>
              <a:rPr lang="en-US" sz="1400" dirty="0">
                <a:latin typeface="Segoe UI "/>
              </a:rPr>
              <a:t> </a:t>
            </a:r>
            <a:r>
              <a:rPr lang="en-US" sz="1400" dirty="0" err="1">
                <a:latin typeface="Segoe UI "/>
              </a:rPr>
              <a:t>conceptos</a:t>
            </a:r>
            <a:r>
              <a:rPr lang="en-US" sz="1400" dirty="0">
                <a:latin typeface="Segoe UI "/>
              </a:rPr>
              <a:t> </a:t>
            </a:r>
            <a:r>
              <a:rPr lang="en-US" sz="1400" dirty="0" err="1">
                <a:latin typeface="Segoe UI "/>
              </a:rPr>
              <a:t>como</a:t>
            </a:r>
            <a:r>
              <a:rPr lang="en-US" sz="1400" dirty="0">
                <a:latin typeface="Segoe UI "/>
              </a:rPr>
              <a:t>:</a:t>
            </a:r>
          </a:p>
          <a:p>
            <a:pPr marL="285750" lvl="1" indent="-285750"/>
            <a:r>
              <a:rPr lang="en-US" dirty="0" err="1">
                <a:latin typeface="Segoe UI "/>
              </a:rPr>
              <a:t>Crear</a:t>
            </a:r>
            <a:r>
              <a:rPr lang="en-US" dirty="0">
                <a:latin typeface="Segoe UI "/>
              </a:rPr>
              <a:t> </a:t>
            </a:r>
            <a:r>
              <a:rPr lang="en-US" dirty="0" err="1">
                <a:latin typeface="Segoe UI "/>
              </a:rPr>
              <a:t>estructura</a:t>
            </a:r>
            <a:r>
              <a:rPr lang="en-US" dirty="0">
                <a:latin typeface="Segoe UI "/>
              </a:rPr>
              <a:t> Proyecto.</a:t>
            </a:r>
          </a:p>
          <a:p>
            <a:pPr marL="285750" lvl="1" indent="-285750"/>
            <a:r>
              <a:rPr lang="en-US" dirty="0" err="1">
                <a:latin typeface="Segoe UI "/>
              </a:rPr>
              <a:t>Estructura</a:t>
            </a:r>
            <a:r>
              <a:rPr lang="en-US" dirty="0">
                <a:latin typeface="Segoe UI "/>
              </a:rPr>
              <a:t> de </a:t>
            </a:r>
            <a:r>
              <a:rPr lang="en-US" dirty="0" err="1">
                <a:latin typeface="Segoe UI "/>
              </a:rPr>
              <a:t>proyectos</a:t>
            </a:r>
            <a:r>
              <a:rPr lang="en-US" dirty="0">
                <a:latin typeface="Segoe UI "/>
              </a:rPr>
              <a:t>.</a:t>
            </a:r>
          </a:p>
          <a:p>
            <a:pPr marL="285750" lvl="1" indent="-285750"/>
            <a:r>
              <a:rPr lang="en-US" dirty="0" err="1">
                <a:latin typeface="Segoe UI "/>
              </a:rPr>
              <a:t>Diseño</a:t>
            </a:r>
            <a:r>
              <a:rPr lang="en-US" dirty="0">
                <a:latin typeface="Segoe UI "/>
              </a:rPr>
              <a:t> de vistas.</a:t>
            </a:r>
          </a:p>
          <a:p>
            <a:pPr marL="285750" lvl="1" indent="-285750"/>
            <a:r>
              <a:rPr lang="en-US" dirty="0">
                <a:latin typeface="Segoe UI "/>
              </a:rPr>
              <a:t>Acceder a Código </a:t>
            </a:r>
            <a:r>
              <a:rPr lang="en-US" dirty="0" err="1">
                <a:latin typeface="Segoe UI "/>
              </a:rPr>
              <a:t>espécifico</a:t>
            </a:r>
            <a:r>
              <a:rPr lang="en-US" dirty="0">
                <a:latin typeface="Segoe UI "/>
              </a:rPr>
              <a:t> de </a:t>
            </a:r>
            <a:r>
              <a:rPr lang="en-US" dirty="0" err="1">
                <a:latin typeface="Segoe UI "/>
              </a:rPr>
              <a:t>plataforma</a:t>
            </a:r>
            <a:r>
              <a:rPr lang="en-US" dirty="0">
                <a:latin typeface="Segoe UI "/>
              </a:rPr>
              <a:t>.</a:t>
            </a:r>
          </a:p>
          <a:p>
            <a:pPr marL="285750" lvl="1" indent="-285750"/>
            <a:r>
              <a:rPr lang="en-US" dirty="0" err="1">
                <a:latin typeface="Segoe UI "/>
              </a:rPr>
              <a:t>Hacer</a:t>
            </a:r>
            <a:r>
              <a:rPr lang="en-US" dirty="0">
                <a:latin typeface="Segoe UI "/>
              </a:rPr>
              <a:t> </a:t>
            </a:r>
            <a:r>
              <a:rPr lang="en-US" dirty="0" err="1">
                <a:latin typeface="Segoe UI "/>
              </a:rPr>
              <a:t>peticiones</a:t>
            </a:r>
            <a:r>
              <a:rPr lang="en-US" dirty="0">
                <a:latin typeface="Segoe UI "/>
              </a:rPr>
              <a:t> Http.</a:t>
            </a:r>
          </a:p>
          <a:p>
            <a:pPr>
              <a:buNone/>
            </a:pPr>
            <a:r>
              <a:rPr lang="en-US" sz="1400" dirty="0">
                <a:latin typeface="Segoe UI "/>
              </a:rPr>
              <a:t>La </a:t>
            </a:r>
            <a:r>
              <a:rPr lang="en-US" sz="1400" dirty="0" err="1">
                <a:latin typeface="Segoe UI "/>
              </a:rPr>
              <a:t>aplicación</a:t>
            </a:r>
            <a:r>
              <a:rPr lang="en-US" sz="1400" dirty="0">
                <a:latin typeface="Segoe UI "/>
              </a:rPr>
              <a:t> se </a:t>
            </a:r>
            <a:r>
              <a:rPr lang="en-US" sz="1400" dirty="0" err="1">
                <a:latin typeface="Segoe UI "/>
              </a:rPr>
              <a:t>realizará</a:t>
            </a:r>
            <a:r>
              <a:rPr lang="en-US" sz="1400" dirty="0">
                <a:latin typeface="Segoe UI "/>
              </a:rPr>
              <a:t> </a:t>
            </a:r>
            <a:r>
              <a:rPr lang="en-US" sz="1400" dirty="0" err="1">
                <a:latin typeface="Segoe UI "/>
              </a:rPr>
              <a:t>paso</a:t>
            </a:r>
            <a:r>
              <a:rPr lang="en-US" sz="1400" dirty="0">
                <a:latin typeface="Segoe UI "/>
              </a:rPr>
              <a:t> a </a:t>
            </a:r>
            <a:r>
              <a:rPr lang="en-US" sz="1400" dirty="0" err="1">
                <a:latin typeface="Segoe UI "/>
              </a:rPr>
              <a:t>paso</a:t>
            </a:r>
            <a:r>
              <a:rPr lang="en-US" sz="1400" dirty="0">
                <a:latin typeface="Segoe UI "/>
              </a:rPr>
              <a:t>, </a:t>
            </a:r>
            <a:r>
              <a:rPr lang="en-US" sz="1400" dirty="0" err="1">
                <a:latin typeface="Segoe UI "/>
              </a:rPr>
              <a:t>en</a:t>
            </a:r>
            <a:r>
              <a:rPr lang="en-US" sz="1400" dirty="0">
                <a:latin typeface="Segoe UI "/>
              </a:rPr>
              <a:t> </a:t>
            </a:r>
            <a:r>
              <a:rPr lang="en-US" sz="1400" dirty="0" err="1">
                <a:latin typeface="Segoe UI "/>
              </a:rPr>
              <a:t>diferentes</a:t>
            </a:r>
            <a:r>
              <a:rPr lang="en-US" sz="1400" dirty="0">
                <a:latin typeface="Segoe UI "/>
              </a:rPr>
              <a:t> </a:t>
            </a:r>
            <a:r>
              <a:rPr lang="en-US" sz="1400" dirty="0" err="1">
                <a:latin typeface="Segoe UI "/>
              </a:rPr>
              <a:t>bloques</a:t>
            </a:r>
            <a:r>
              <a:rPr lang="en-US" sz="1400" dirty="0">
                <a:latin typeface="Segoe UI "/>
              </a:rPr>
              <a:t> a lo largo de </a:t>
            </a:r>
            <a:r>
              <a:rPr lang="en-US" sz="1400" dirty="0" err="1">
                <a:latin typeface="Segoe UI "/>
              </a:rPr>
              <a:t>casi</a:t>
            </a:r>
            <a:r>
              <a:rPr lang="en-US" sz="1400" dirty="0">
                <a:latin typeface="Segoe UI "/>
              </a:rPr>
              <a:t> 2h.</a:t>
            </a:r>
          </a:p>
          <a:p>
            <a:pPr>
              <a:buNone/>
            </a:pPr>
            <a:r>
              <a:rPr lang="en-US" sz="1400" dirty="0">
                <a:latin typeface="Segoe UI "/>
              </a:rPr>
              <a:t>A lo largo del taller, </a:t>
            </a:r>
            <a:r>
              <a:rPr lang="en-US" sz="1400" dirty="0" err="1">
                <a:latin typeface="Segoe UI "/>
              </a:rPr>
              <a:t>iremos</a:t>
            </a:r>
            <a:r>
              <a:rPr lang="en-US" sz="1400" dirty="0">
                <a:latin typeface="Segoe UI "/>
              </a:rPr>
              <a:t> </a:t>
            </a:r>
            <a:r>
              <a:rPr lang="en-US" sz="1400" dirty="0" err="1">
                <a:latin typeface="Segoe UI "/>
              </a:rPr>
              <a:t>resolviendo</a:t>
            </a:r>
            <a:r>
              <a:rPr lang="en-US" sz="1400" dirty="0">
                <a:latin typeface="Segoe UI "/>
              </a:rPr>
              <a:t> </a:t>
            </a:r>
            <a:r>
              <a:rPr lang="en-US" sz="1400" dirty="0" err="1">
                <a:latin typeface="Segoe UI "/>
              </a:rPr>
              <a:t>dudas</a:t>
            </a:r>
            <a:r>
              <a:rPr lang="en-US" sz="1400" dirty="0">
                <a:latin typeface="Segoe UI "/>
              </a:rPr>
              <a:t> y </a:t>
            </a:r>
            <a:r>
              <a:rPr lang="en-US" sz="1400" dirty="0" err="1">
                <a:latin typeface="Segoe UI "/>
              </a:rPr>
              <a:t>preguntas</a:t>
            </a:r>
            <a:r>
              <a:rPr lang="en-US" sz="1400" dirty="0">
                <a:latin typeface="Segoe UI "/>
              </a:rPr>
              <a:t>.</a:t>
            </a:r>
          </a:p>
          <a:p>
            <a:pPr>
              <a:buNone/>
            </a:pPr>
            <a:r>
              <a:rPr lang="en-US" sz="1400" dirty="0" err="1">
                <a:latin typeface="Segoe UI "/>
              </a:rPr>
              <a:t>También</a:t>
            </a:r>
            <a:r>
              <a:rPr lang="en-US" sz="1400" dirty="0">
                <a:latin typeface="Segoe UI "/>
              </a:rPr>
              <a:t> </a:t>
            </a:r>
            <a:r>
              <a:rPr lang="en-US" sz="1400" dirty="0" err="1">
                <a:latin typeface="Segoe UI "/>
              </a:rPr>
              <a:t>tendremos</a:t>
            </a:r>
            <a:r>
              <a:rPr lang="en-US" sz="1400" dirty="0">
                <a:latin typeface="Segoe UI "/>
              </a:rPr>
              <a:t> </a:t>
            </a:r>
            <a:r>
              <a:rPr lang="en-US" sz="1400" dirty="0" err="1">
                <a:latin typeface="Segoe UI "/>
              </a:rPr>
              <a:t>alguna</a:t>
            </a:r>
            <a:r>
              <a:rPr lang="en-US" sz="1400" dirty="0">
                <a:latin typeface="Segoe UI "/>
              </a:rPr>
              <a:t> </a:t>
            </a:r>
            <a:r>
              <a:rPr lang="en-US" sz="1400" dirty="0" err="1">
                <a:latin typeface="Segoe UI "/>
              </a:rPr>
              <a:t>sorpresa</a:t>
            </a:r>
            <a:r>
              <a:rPr lang="en-US" sz="1400" dirty="0">
                <a:latin typeface="Segoe UI "/>
              </a:rPr>
              <a:t> y </a:t>
            </a:r>
            <a:r>
              <a:rPr lang="en-US" sz="1400" dirty="0" err="1">
                <a:latin typeface="Segoe UI "/>
              </a:rPr>
              <a:t>detalle</a:t>
            </a:r>
            <a:r>
              <a:rPr lang="en-US" sz="1400" dirty="0">
                <a:latin typeface="Segoe UI "/>
              </a:rPr>
              <a:t> ;)</a:t>
            </a:r>
          </a:p>
        </p:txBody>
      </p:sp>
      <p:sp>
        <p:nvSpPr>
          <p:cNvPr id="2" name="Title 1"/>
          <p:cNvSpPr>
            <a:spLocks noGrp="1"/>
          </p:cNvSpPr>
          <p:nvPr>
            <p:ph type="title"/>
          </p:nvPr>
        </p:nvSpPr>
        <p:spPr/>
        <p:txBody>
          <a:bodyPr/>
          <a:lstStyle/>
          <a:p>
            <a:pPr lvl="0"/>
            <a:r>
              <a:rPr lang="en-US" dirty="0"/>
              <a:t>El taller</a:t>
            </a:r>
          </a:p>
        </p:txBody>
      </p:sp>
    </p:spTree>
    <p:extLst>
      <p:ext uri="{BB962C8B-B14F-4D97-AF65-F5344CB8AC3E}">
        <p14:creationId xmlns:p14="http://schemas.microsoft.com/office/powerpoint/2010/main" val="24097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8568" y="3092163"/>
            <a:ext cx="1624538" cy="674557"/>
          </a:xfrm>
        </p:spPr>
        <p:txBody>
          <a:bodyPr>
            <a:noAutofit/>
          </a:bodyPr>
          <a:lstStyle/>
          <a:p>
            <a:pPr algn="r"/>
            <a:r>
              <a:rPr lang="en-US" dirty="0">
                <a:solidFill>
                  <a:schemeClr val="tx1"/>
                </a:solidFill>
              </a:rPr>
              <a:t>Layouts</a:t>
            </a:r>
          </a:p>
        </p:txBody>
      </p:sp>
      <p:sp>
        <p:nvSpPr>
          <p:cNvPr id="20" name="Title 1"/>
          <p:cNvSpPr txBox="1">
            <a:spLocks/>
          </p:cNvSpPr>
          <p:nvPr/>
        </p:nvSpPr>
        <p:spPr>
          <a:xfrm>
            <a:off x="134679" y="1187532"/>
            <a:ext cx="1748427" cy="674557"/>
          </a:xfrm>
          <a:prstGeom prst="rect">
            <a:avLst/>
          </a:prstGeom>
        </p:spPr>
        <p:txBody>
          <a:bodyPr vert="horz" wrap="square" lIns="107555" tIns="67223" rIns="107555" bIns="6722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dirty="0" err="1">
                <a:solidFill>
                  <a:schemeClr val="tx1"/>
                </a:solidFill>
              </a:rPr>
              <a:t>Páginas</a:t>
            </a:r>
            <a:endParaRPr lang="en-US" sz="2800" dirty="0">
              <a:solidFill>
                <a:schemeClr val="tx1"/>
              </a:solidFill>
            </a:endParaRPr>
          </a:p>
        </p:txBody>
      </p:sp>
      <p:grpSp>
        <p:nvGrpSpPr>
          <p:cNvPr id="12" name="Group 11"/>
          <p:cNvGrpSpPr/>
          <p:nvPr/>
        </p:nvGrpSpPr>
        <p:grpSpPr>
          <a:xfrm>
            <a:off x="1995148" y="2742826"/>
            <a:ext cx="6517583" cy="1713185"/>
            <a:chOff x="2738440" y="3806168"/>
            <a:chExt cx="8865623" cy="2330380"/>
          </a:xfrm>
        </p:grpSpPr>
        <p:sp>
          <p:nvSpPr>
            <p:cNvPr id="21" name="TextBox 20"/>
            <p:cNvSpPr txBox="1"/>
            <p:nvPr/>
          </p:nvSpPr>
          <p:spPr>
            <a:xfrm>
              <a:off x="2767565" y="5826567"/>
              <a:ext cx="958996" cy="309981"/>
            </a:xfrm>
            <a:prstGeom prst="rect">
              <a:avLst/>
            </a:prstGeom>
            <a:noFill/>
          </p:spPr>
          <p:txBody>
            <a:bodyPr wrap="square" rtlCol="0">
              <a:spAutoFit/>
            </a:bodyPr>
            <a:lstStyle/>
            <a:p>
              <a:pPr algn="ctr"/>
              <a:r>
                <a:rPr lang="en-US" sz="881" dirty="0">
                  <a:cs typeface="Helvetica"/>
                </a:rPr>
                <a:t>Stack</a:t>
              </a:r>
            </a:p>
          </p:txBody>
        </p:sp>
        <p:sp>
          <p:nvSpPr>
            <p:cNvPr id="5" name="TextBox 4"/>
            <p:cNvSpPr txBox="1"/>
            <p:nvPr/>
          </p:nvSpPr>
          <p:spPr>
            <a:xfrm>
              <a:off x="4060566" y="5825526"/>
              <a:ext cx="958996" cy="309981"/>
            </a:xfrm>
            <a:prstGeom prst="rect">
              <a:avLst/>
            </a:prstGeom>
            <a:noFill/>
          </p:spPr>
          <p:txBody>
            <a:bodyPr wrap="square" rtlCol="0">
              <a:spAutoFit/>
            </a:bodyPr>
            <a:lstStyle/>
            <a:p>
              <a:pPr algn="ctr"/>
              <a:r>
                <a:rPr lang="en-US" sz="881" dirty="0">
                  <a:cs typeface="Helvetica"/>
                </a:rPr>
                <a:t>Absolute</a:t>
              </a:r>
            </a:p>
          </p:txBody>
        </p:sp>
        <p:sp>
          <p:nvSpPr>
            <p:cNvPr id="6" name="TextBox 5"/>
            <p:cNvSpPr txBox="1"/>
            <p:nvPr/>
          </p:nvSpPr>
          <p:spPr>
            <a:xfrm>
              <a:off x="5382426" y="5825526"/>
              <a:ext cx="958996" cy="309981"/>
            </a:xfrm>
            <a:prstGeom prst="rect">
              <a:avLst/>
            </a:prstGeom>
            <a:noFill/>
          </p:spPr>
          <p:txBody>
            <a:bodyPr wrap="square" rtlCol="0">
              <a:spAutoFit/>
            </a:bodyPr>
            <a:lstStyle/>
            <a:p>
              <a:pPr algn="ctr"/>
              <a:r>
                <a:rPr lang="en-US" sz="881" dirty="0">
                  <a:cs typeface="Helvetica"/>
                </a:rPr>
                <a:t>Relative</a:t>
              </a:r>
            </a:p>
          </p:txBody>
        </p:sp>
        <p:sp>
          <p:nvSpPr>
            <p:cNvPr id="8" name="TextBox 7"/>
            <p:cNvSpPr txBox="1"/>
            <p:nvPr/>
          </p:nvSpPr>
          <p:spPr>
            <a:xfrm>
              <a:off x="6695646" y="5825526"/>
              <a:ext cx="958996" cy="309981"/>
            </a:xfrm>
            <a:prstGeom prst="rect">
              <a:avLst/>
            </a:prstGeom>
            <a:noFill/>
          </p:spPr>
          <p:txBody>
            <a:bodyPr wrap="square" rtlCol="0">
              <a:spAutoFit/>
            </a:bodyPr>
            <a:lstStyle/>
            <a:p>
              <a:pPr algn="ctr"/>
              <a:r>
                <a:rPr lang="en-US" sz="881" dirty="0">
                  <a:cs typeface="Helvetica"/>
                </a:rPr>
                <a:t>Grid</a:t>
              </a:r>
            </a:p>
          </p:txBody>
        </p:sp>
        <p:sp>
          <p:nvSpPr>
            <p:cNvPr id="9" name="TextBox 8"/>
            <p:cNvSpPr txBox="1"/>
            <p:nvPr/>
          </p:nvSpPr>
          <p:spPr>
            <a:xfrm>
              <a:off x="7945436" y="5824485"/>
              <a:ext cx="1181170" cy="309981"/>
            </a:xfrm>
            <a:prstGeom prst="rect">
              <a:avLst/>
            </a:prstGeom>
            <a:noFill/>
          </p:spPr>
          <p:txBody>
            <a:bodyPr wrap="square" rtlCol="0">
              <a:spAutoFit/>
            </a:bodyPr>
            <a:lstStyle/>
            <a:p>
              <a:pPr algn="ctr"/>
              <a:r>
                <a:rPr lang="en-US" sz="881" dirty="0" err="1">
                  <a:cs typeface="Helvetica"/>
                </a:rPr>
                <a:t>ContentView</a:t>
              </a:r>
              <a:endParaRPr lang="en-US" sz="881" dirty="0">
                <a:cs typeface="Helvetica"/>
              </a:endParaRPr>
            </a:p>
          </p:txBody>
        </p:sp>
        <p:sp>
          <p:nvSpPr>
            <p:cNvPr id="10" name="TextBox 9"/>
            <p:cNvSpPr txBox="1"/>
            <p:nvPr/>
          </p:nvSpPr>
          <p:spPr>
            <a:xfrm>
              <a:off x="9313961" y="5824485"/>
              <a:ext cx="1037185" cy="309981"/>
            </a:xfrm>
            <a:prstGeom prst="rect">
              <a:avLst/>
            </a:prstGeom>
            <a:noFill/>
          </p:spPr>
          <p:txBody>
            <a:bodyPr wrap="square" rtlCol="0">
              <a:spAutoFit/>
            </a:bodyPr>
            <a:lstStyle/>
            <a:p>
              <a:pPr algn="ctr"/>
              <a:r>
                <a:rPr lang="en-US" sz="881" dirty="0" err="1">
                  <a:cs typeface="Helvetica"/>
                </a:rPr>
                <a:t>ScrollView</a:t>
              </a:r>
              <a:endParaRPr lang="en-US" sz="881" dirty="0">
                <a:cs typeface="Helvetica"/>
              </a:endParaRPr>
            </a:p>
          </p:txBody>
        </p:sp>
        <p:sp>
          <p:nvSpPr>
            <p:cNvPr id="11" name="TextBox 10"/>
            <p:cNvSpPr txBox="1"/>
            <p:nvPr/>
          </p:nvSpPr>
          <p:spPr>
            <a:xfrm>
              <a:off x="10645067" y="5826567"/>
              <a:ext cx="958996" cy="309981"/>
            </a:xfrm>
            <a:prstGeom prst="rect">
              <a:avLst/>
            </a:prstGeom>
            <a:noFill/>
          </p:spPr>
          <p:txBody>
            <a:bodyPr wrap="square" rtlCol="0">
              <a:spAutoFit/>
            </a:bodyPr>
            <a:lstStyle/>
            <a:p>
              <a:pPr algn="ctr"/>
              <a:r>
                <a:rPr lang="en-US" sz="881"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004484" y="797407"/>
            <a:ext cx="4613932" cy="1576578"/>
            <a:chOff x="2751141" y="1159889"/>
            <a:chExt cx="6276158" cy="2144558"/>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3" y="2994467"/>
              <a:ext cx="958996" cy="309980"/>
            </a:xfrm>
            <a:prstGeom prst="rect">
              <a:avLst/>
            </a:prstGeom>
            <a:noFill/>
          </p:spPr>
          <p:txBody>
            <a:bodyPr wrap="square" rtlCol="0">
              <a:spAutoFit/>
            </a:bodyPr>
            <a:lstStyle/>
            <a:p>
              <a:pPr algn="ctr"/>
              <a:r>
                <a:rPr lang="en-US" sz="881" dirty="0">
                  <a:cs typeface="Helvetica"/>
                </a:rPr>
                <a:t>Content</a:t>
              </a:r>
            </a:p>
          </p:txBody>
        </p:sp>
        <p:sp>
          <p:nvSpPr>
            <p:cNvPr id="27" name="TextBox 26"/>
            <p:cNvSpPr txBox="1"/>
            <p:nvPr/>
          </p:nvSpPr>
          <p:spPr>
            <a:xfrm>
              <a:off x="3997067" y="2993426"/>
              <a:ext cx="1082933" cy="309980"/>
            </a:xfrm>
            <a:prstGeom prst="rect">
              <a:avLst/>
            </a:prstGeom>
            <a:noFill/>
          </p:spPr>
          <p:txBody>
            <a:bodyPr wrap="square" rtlCol="0">
              <a:spAutoFit/>
            </a:bodyPr>
            <a:lstStyle/>
            <a:p>
              <a:pPr algn="ctr"/>
              <a:r>
                <a:rPr lang="en-US" sz="881" dirty="0">
                  <a:cs typeface="Helvetica"/>
                </a:rPr>
                <a:t>MasterDetail</a:t>
              </a:r>
            </a:p>
          </p:txBody>
        </p:sp>
        <p:sp>
          <p:nvSpPr>
            <p:cNvPr id="28" name="TextBox 27"/>
            <p:cNvSpPr txBox="1"/>
            <p:nvPr/>
          </p:nvSpPr>
          <p:spPr>
            <a:xfrm>
              <a:off x="5382424" y="2993426"/>
              <a:ext cx="958996" cy="309980"/>
            </a:xfrm>
            <a:prstGeom prst="rect">
              <a:avLst/>
            </a:prstGeom>
            <a:noFill/>
          </p:spPr>
          <p:txBody>
            <a:bodyPr wrap="square" rtlCol="0">
              <a:spAutoFit/>
            </a:bodyPr>
            <a:lstStyle/>
            <a:p>
              <a:pPr algn="ctr"/>
              <a:r>
                <a:rPr lang="en-US" sz="881" dirty="0">
                  <a:cs typeface="Helvetica"/>
                </a:rPr>
                <a:t>Navigation</a:t>
              </a:r>
            </a:p>
          </p:txBody>
        </p:sp>
        <p:sp>
          <p:nvSpPr>
            <p:cNvPr id="29" name="TextBox 28"/>
            <p:cNvSpPr txBox="1"/>
            <p:nvPr/>
          </p:nvSpPr>
          <p:spPr>
            <a:xfrm>
              <a:off x="6695646" y="2993426"/>
              <a:ext cx="958996" cy="309980"/>
            </a:xfrm>
            <a:prstGeom prst="rect">
              <a:avLst/>
            </a:prstGeom>
            <a:noFill/>
          </p:spPr>
          <p:txBody>
            <a:bodyPr wrap="square" rtlCol="0">
              <a:spAutoFit/>
            </a:bodyPr>
            <a:lstStyle/>
            <a:p>
              <a:pPr algn="ctr"/>
              <a:r>
                <a:rPr lang="en-US" sz="881" dirty="0">
                  <a:cs typeface="Helvetica"/>
                </a:rPr>
                <a:t>Tabbed</a:t>
              </a:r>
            </a:p>
          </p:txBody>
        </p:sp>
        <p:sp>
          <p:nvSpPr>
            <p:cNvPr id="30" name="TextBox 29"/>
            <p:cNvSpPr txBox="1"/>
            <p:nvPr/>
          </p:nvSpPr>
          <p:spPr>
            <a:xfrm>
              <a:off x="7945436" y="2992385"/>
              <a:ext cx="1081863" cy="309980"/>
            </a:xfrm>
            <a:prstGeom prst="rect">
              <a:avLst/>
            </a:prstGeom>
            <a:noFill/>
          </p:spPr>
          <p:txBody>
            <a:bodyPr wrap="square" rtlCol="0">
              <a:spAutoFit/>
            </a:bodyPr>
            <a:lstStyle/>
            <a:p>
              <a:pPr algn="ctr"/>
              <a:r>
                <a:rPr lang="en-US" sz="881" dirty="0" err="1">
                  <a:cs typeface="Helvetica"/>
                </a:rPr>
                <a:t>Carousel</a:t>
              </a:r>
              <a:endParaRPr lang="en-US" sz="881" dirty="0">
                <a:cs typeface="Helvetica"/>
              </a:endParaRPr>
            </a:p>
          </p:txBody>
        </p:sp>
      </p:grpSp>
    </p:spTree>
    <p:extLst>
      <p:ext uri="{BB962C8B-B14F-4D97-AF65-F5344CB8AC3E}">
        <p14:creationId xmlns:p14="http://schemas.microsoft.com/office/powerpoint/2010/main" val="24644955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1712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ActivityIndicator</a:t>
            </a:r>
            <a:endParaRPr lang="en-US" sz="1324" dirty="0">
              <a:solidFill>
                <a:schemeClr val="bg1"/>
              </a:solidFill>
              <a:cs typeface="Helvetica Light"/>
            </a:endParaRPr>
          </a:p>
        </p:txBody>
      </p:sp>
      <p:sp>
        <p:nvSpPr>
          <p:cNvPr id="11" name="Rounded Rectangle 10"/>
          <p:cNvSpPr/>
          <p:nvPr/>
        </p:nvSpPr>
        <p:spPr>
          <a:xfrm>
            <a:off x="223031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BoxView</a:t>
            </a:r>
            <a:endParaRPr lang="en-US" sz="1324" dirty="0">
              <a:solidFill>
                <a:schemeClr val="bg1"/>
              </a:solidFill>
              <a:cs typeface="Helvetica Light"/>
            </a:endParaRPr>
          </a:p>
        </p:txBody>
      </p:sp>
      <p:sp>
        <p:nvSpPr>
          <p:cNvPr id="12" name="Rounded Rectangle 11"/>
          <p:cNvSpPr/>
          <p:nvPr/>
        </p:nvSpPr>
        <p:spPr>
          <a:xfrm>
            <a:off x="394351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Button</a:t>
            </a:r>
          </a:p>
        </p:txBody>
      </p:sp>
      <p:sp>
        <p:nvSpPr>
          <p:cNvPr id="13" name="Rounded Rectangle 12"/>
          <p:cNvSpPr/>
          <p:nvPr/>
        </p:nvSpPr>
        <p:spPr>
          <a:xfrm>
            <a:off x="565670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DatePicker</a:t>
            </a:r>
            <a:endParaRPr lang="en-US" sz="1324" dirty="0">
              <a:solidFill>
                <a:schemeClr val="bg1"/>
              </a:solidFill>
              <a:cs typeface="Helvetica Light"/>
            </a:endParaRPr>
          </a:p>
        </p:txBody>
      </p:sp>
      <p:sp>
        <p:nvSpPr>
          <p:cNvPr id="14" name="Rounded Rectangle 13"/>
          <p:cNvSpPr/>
          <p:nvPr/>
        </p:nvSpPr>
        <p:spPr>
          <a:xfrm>
            <a:off x="7369899"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Editor</a:t>
            </a:r>
          </a:p>
        </p:txBody>
      </p:sp>
      <p:sp>
        <p:nvSpPr>
          <p:cNvPr id="15" name="Rounded Rectangle 14"/>
          <p:cNvSpPr/>
          <p:nvPr/>
        </p:nvSpPr>
        <p:spPr>
          <a:xfrm>
            <a:off x="51712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Entry</a:t>
            </a:r>
          </a:p>
        </p:txBody>
      </p:sp>
      <p:sp>
        <p:nvSpPr>
          <p:cNvPr id="16" name="Rounded Rectangle 15"/>
          <p:cNvSpPr/>
          <p:nvPr/>
        </p:nvSpPr>
        <p:spPr>
          <a:xfrm>
            <a:off x="223031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Image</a:t>
            </a:r>
          </a:p>
        </p:txBody>
      </p:sp>
      <p:sp>
        <p:nvSpPr>
          <p:cNvPr id="17" name="Rounded Rectangle 16"/>
          <p:cNvSpPr/>
          <p:nvPr/>
        </p:nvSpPr>
        <p:spPr>
          <a:xfrm>
            <a:off x="394351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Label</a:t>
            </a:r>
          </a:p>
        </p:txBody>
      </p:sp>
      <p:sp>
        <p:nvSpPr>
          <p:cNvPr id="18" name="Rounded Rectangle 17"/>
          <p:cNvSpPr/>
          <p:nvPr/>
        </p:nvSpPr>
        <p:spPr>
          <a:xfrm>
            <a:off x="565670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ListView</a:t>
            </a:r>
            <a:endParaRPr lang="en-US" sz="1324" dirty="0">
              <a:solidFill>
                <a:schemeClr val="bg1"/>
              </a:solidFill>
              <a:cs typeface="Helvetica Light"/>
            </a:endParaRPr>
          </a:p>
        </p:txBody>
      </p:sp>
      <p:sp>
        <p:nvSpPr>
          <p:cNvPr id="19" name="Rounded Rectangle 18"/>
          <p:cNvSpPr/>
          <p:nvPr/>
        </p:nvSpPr>
        <p:spPr>
          <a:xfrm>
            <a:off x="7369899"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Map</a:t>
            </a:r>
          </a:p>
        </p:txBody>
      </p:sp>
      <p:sp>
        <p:nvSpPr>
          <p:cNvPr id="20" name="Rounded Rectangle 19"/>
          <p:cNvSpPr/>
          <p:nvPr/>
        </p:nvSpPr>
        <p:spPr>
          <a:xfrm>
            <a:off x="51712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OpenGLView</a:t>
            </a:r>
            <a:endParaRPr lang="en-US" sz="1324" dirty="0">
              <a:solidFill>
                <a:schemeClr val="bg1"/>
              </a:solidFill>
              <a:cs typeface="Helvetica Light"/>
            </a:endParaRPr>
          </a:p>
        </p:txBody>
      </p:sp>
      <p:sp>
        <p:nvSpPr>
          <p:cNvPr id="21" name="Rounded Rectangle 20"/>
          <p:cNvSpPr/>
          <p:nvPr/>
        </p:nvSpPr>
        <p:spPr>
          <a:xfrm>
            <a:off x="223031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Picker</a:t>
            </a:r>
          </a:p>
        </p:txBody>
      </p:sp>
      <p:sp>
        <p:nvSpPr>
          <p:cNvPr id="22" name="Rounded Rectangle 21"/>
          <p:cNvSpPr/>
          <p:nvPr/>
        </p:nvSpPr>
        <p:spPr>
          <a:xfrm>
            <a:off x="394351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ProgressBar</a:t>
            </a:r>
            <a:endParaRPr lang="en-US" sz="1324" dirty="0">
              <a:solidFill>
                <a:schemeClr val="bg1"/>
              </a:solidFill>
              <a:cs typeface="Helvetica Light"/>
            </a:endParaRPr>
          </a:p>
        </p:txBody>
      </p:sp>
      <p:sp>
        <p:nvSpPr>
          <p:cNvPr id="23" name="Rounded Rectangle 22"/>
          <p:cNvSpPr/>
          <p:nvPr/>
        </p:nvSpPr>
        <p:spPr>
          <a:xfrm>
            <a:off x="565670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SearchBar</a:t>
            </a:r>
            <a:endParaRPr lang="en-US" sz="1324" dirty="0">
              <a:solidFill>
                <a:schemeClr val="bg1"/>
              </a:solidFill>
              <a:cs typeface="Helvetica Light"/>
            </a:endParaRPr>
          </a:p>
        </p:txBody>
      </p:sp>
      <p:sp>
        <p:nvSpPr>
          <p:cNvPr id="24" name="Rounded Rectangle 23"/>
          <p:cNvSpPr/>
          <p:nvPr/>
        </p:nvSpPr>
        <p:spPr>
          <a:xfrm>
            <a:off x="7369899"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Slider</a:t>
            </a:r>
          </a:p>
        </p:txBody>
      </p:sp>
      <p:sp>
        <p:nvSpPr>
          <p:cNvPr id="25" name="Rounded Rectangle 24"/>
          <p:cNvSpPr/>
          <p:nvPr/>
        </p:nvSpPr>
        <p:spPr>
          <a:xfrm>
            <a:off x="51712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Stepper</a:t>
            </a:r>
          </a:p>
        </p:txBody>
      </p:sp>
      <p:sp>
        <p:nvSpPr>
          <p:cNvPr id="26" name="Rounded Rectangle 25"/>
          <p:cNvSpPr/>
          <p:nvPr/>
        </p:nvSpPr>
        <p:spPr>
          <a:xfrm>
            <a:off x="2230316"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TableView</a:t>
            </a:r>
            <a:endParaRPr lang="en-US" sz="1324" dirty="0">
              <a:solidFill>
                <a:schemeClr val="bg1"/>
              </a:solidFill>
              <a:cs typeface="Helvetica Light"/>
            </a:endParaRPr>
          </a:p>
        </p:txBody>
      </p:sp>
      <p:sp>
        <p:nvSpPr>
          <p:cNvPr id="27" name="Rounded Rectangle 26"/>
          <p:cNvSpPr/>
          <p:nvPr/>
        </p:nvSpPr>
        <p:spPr>
          <a:xfrm>
            <a:off x="394351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TimePicker</a:t>
            </a:r>
            <a:endParaRPr lang="en-US" sz="1324" dirty="0">
              <a:solidFill>
                <a:schemeClr val="bg1"/>
              </a:solidFill>
              <a:cs typeface="Helvetica Light"/>
            </a:endParaRPr>
          </a:p>
        </p:txBody>
      </p:sp>
      <p:sp>
        <p:nvSpPr>
          <p:cNvPr id="28" name="Rounded Rectangle 27"/>
          <p:cNvSpPr/>
          <p:nvPr/>
        </p:nvSpPr>
        <p:spPr>
          <a:xfrm>
            <a:off x="5656706"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WebView</a:t>
            </a:r>
            <a:endParaRPr lang="en-US" sz="1324" dirty="0">
              <a:solidFill>
                <a:schemeClr val="bg1"/>
              </a:solidFill>
              <a:cs typeface="Helvetica Light"/>
            </a:endParaRPr>
          </a:p>
        </p:txBody>
      </p:sp>
      <p:sp>
        <p:nvSpPr>
          <p:cNvPr id="29" name="Rounded Rectangle 28"/>
          <p:cNvSpPr/>
          <p:nvPr/>
        </p:nvSpPr>
        <p:spPr>
          <a:xfrm>
            <a:off x="7369899"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EntryCell</a:t>
            </a:r>
            <a:endParaRPr lang="en-US" sz="1324" dirty="0">
              <a:solidFill>
                <a:schemeClr val="bg1"/>
              </a:solidFill>
              <a:cs typeface="Helvetica Light"/>
            </a:endParaRPr>
          </a:p>
        </p:txBody>
      </p:sp>
      <p:sp>
        <p:nvSpPr>
          <p:cNvPr id="30" name="Rounded Rectangle 29"/>
          <p:cNvSpPr/>
          <p:nvPr/>
        </p:nvSpPr>
        <p:spPr>
          <a:xfrm>
            <a:off x="51712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ImageCell</a:t>
            </a:r>
            <a:endParaRPr lang="en-US" sz="1324" dirty="0">
              <a:solidFill>
                <a:schemeClr val="bg1"/>
              </a:solidFill>
              <a:cs typeface="Helvetica Light"/>
            </a:endParaRPr>
          </a:p>
        </p:txBody>
      </p:sp>
      <p:sp>
        <p:nvSpPr>
          <p:cNvPr id="31" name="Rounded Rectangle 30"/>
          <p:cNvSpPr/>
          <p:nvPr/>
        </p:nvSpPr>
        <p:spPr>
          <a:xfrm>
            <a:off x="223031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SwitchCell</a:t>
            </a:r>
            <a:endParaRPr lang="en-US" sz="1324" dirty="0">
              <a:solidFill>
                <a:schemeClr val="bg1"/>
              </a:solidFill>
              <a:cs typeface="Helvetica Light"/>
            </a:endParaRPr>
          </a:p>
        </p:txBody>
      </p:sp>
      <p:sp>
        <p:nvSpPr>
          <p:cNvPr id="32" name="Rounded Rectangle 31"/>
          <p:cNvSpPr/>
          <p:nvPr/>
        </p:nvSpPr>
        <p:spPr>
          <a:xfrm>
            <a:off x="394351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TextCell</a:t>
            </a:r>
            <a:endParaRPr lang="en-US" sz="1324" dirty="0">
              <a:solidFill>
                <a:schemeClr val="bg1"/>
              </a:solidFill>
              <a:cs typeface="Helvetica Light"/>
            </a:endParaRPr>
          </a:p>
        </p:txBody>
      </p:sp>
      <p:sp>
        <p:nvSpPr>
          <p:cNvPr id="33" name="Rounded Rectangle 32"/>
          <p:cNvSpPr/>
          <p:nvPr/>
        </p:nvSpPr>
        <p:spPr>
          <a:xfrm>
            <a:off x="565670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ViewCell</a:t>
            </a:r>
            <a:endParaRPr lang="en-US" sz="1324" dirty="0">
              <a:solidFill>
                <a:schemeClr val="bg1"/>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4193175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solidFill>
                  <a:schemeClr val="bg1"/>
                </a:solidFill>
              </a:rPr>
              <a:t>A practicar: Vistas básicas</a:t>
            </a:r>
          </a:p>
        </p:txBody>
      </p:sp>
      <p:sp>
        <p:nvSpPr>
          <p:cNvPr id="5" name="Marcador de texto 4"/>
          <p:cNvSpPr>
            <a:spLocks noGrp="1"/>
          </p:cNvSpPr>
          <p:nvPr>
            <p:ph type="subTitle" idx="1"/>
          </p:nvPr>
        </p:nvSpPr>
        <p:spPr/>
        <p:txBody>
          <a:bodyPr/>
          <a:lstStyle/>
          <a:p>
            <a:r>
              <a:rPr lang="es-ES" dirty="0">
                <a:solidFill>
                  <a:schemeClr val="bg1"/>
                </a:solidFill>
              </a:rPr>
              <a:t>XAML </a:t>
            </a:r>
            <a:r>
              <a:rPr lang="es-ES" dirty="0" err="1">
                <a:solidFill>
                  <a:schemeClr val="bg1"/>
                </a:solidFill>
              </a:rPr>
              <a:t>Love</a:t>
            </a:r>
            <a:r>
              <a:rPr lang="es-ES" dirty="0">
                <a:solidFill>
                  <a:schemeClr val="bg1"/>
                </a:solidFill>
              </a:rPr>
              <a:t>!</a:t>
            </a:r>
          </a:p>
        </p:txBody>
      </p:sp>
    </p:spTree>
    <p:extLst>
      <p:ext uri="{BB962C8B-B14F-4D97-AF65-F5344CB8AC3E}">
        <p14:creationId xmlns:p14="http://schemas.microsoft.com/office/powerpoint/2010/main" val="37380788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8" y="2229809"/>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6" y="2917764"/>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1" y="3605720"/>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2916071" y="1492164"/>
          <a:ext cx="4571352" cy="281173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err="1"/>
                        <a:t>Xcode</a:t>
                      </a:r>
                      <a:endParaRPr lang="es-ES" sz="1800" dirty="0"/>
                    </a:p>
                  </a:txBody>
                  <a:tcPr marL="68570" marR="68570" marT="34285" marB="34285"/>
                </a:tc>
                <a:tc>
                  <a:txBody>
                    <a:bodyPr/>
                    <a:lstStyle/>
                    <a:p>
                      <a:pPr algn="ctr"/>
                      <a:r>
                        <a:rPr lang="es-ES" sz="1800" dirty="0"/>
                        <a:t>Android Studio</a:t>
                      </a:r>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extLst>
                  <a:ext uri="{0D108BD9-81ED-4DB2-BD59-A6C34878D82A}">
                    <a16:rowId xmlns:a16="http://schemas.microsoft.com/office/drawing/2014/main" val="10001"/>
                  </a:ext>
                </a:extLst>
              </a:tr>
              <a:tr h="8915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err="1"/>
                        <a:t>ObjectiveC</a:t>
                      </a:r>
                      <a:r>
                        <a:rPr lang="es-ES" sz="1800" dirty="0"/>
                        <a:t> o Swift</a:t>
                      </a:r>
                    </a:p>
                    <a:p>
                      <a:pPr algn="ctr"/>
                      <a:endParaRPr lang="es-ES" sz="1800" dirty="0"/>
                    </a:p>
                  </a:txBody>
                  <a:tcPr marL="68570" marR="68570" marT="34285" marB="34285"/>
                </a:tc>
                <a:tc>
                  <a:txBody>
                    <a:bodyPr/>
                    <a:lstStyle/>
                    <a:p>
                      <a:pPr algn="ctr"/>
                      <a:r>
                        <a:rPr lang="es-ES" sz="1800" dirty="0"/>
                        <a:t>Java</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MVC</a:t>
                      </a:r>
                    </a:p>
                  </a:txBody>
                  <a:tcPr marL="68570" marR="68570" marT="34285" marB="34285"/>
                </a:tc>
                <a:tc>
                  <a:txBody>
                    <a:bodyPr/>
                    <a:lstStyle/>
                    <a:p>
                      <a:pPr algn="ctr"/>
                      <a:r>
                        <a:rPr lang="es-ES" sz="1800" dirty="0"/>
                        <a:t>MVC</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609187" y="4002957"/>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0598810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6" y="2232922"/>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4" y="2854135"/>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0" y="3303234"/>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2916071" y="1492164"/>
          <a:ext cx="4571352" cy="253741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p>
                    <a:p>
                      <a:pPr algn="ctr"/>
                      <a:endParaRPr lang="es-ES" sz="1800" dirty="0"/>
                    </a:p>
                  </a:txBody>
                  <a:tcPr marL="68570" marR="68570" marT="34285" marB="34285"/>
                </a:tc>
                <a:extLst>
                  <a:ext uri="{0D108BD9-81ED-4DB2-BD59-A6C34878D82A}">
                    <a16:rowId xmlns:a16="http://schemas.microsoft.com/office/drawing/2014/main" val="10001"/>
                  </a:ext>
                </a:extLst>
              </a:tr>
              <a:tr h="61721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a:t>C#</a:t>
                      </a:r>
                    </a:p>
                    <a:p>
                      <a:pPr marL="0" marR="0" indent="0" algn="ctr" defTabSz="914400" rtl="0" eaLnBrk="1" fontAlgn="auto" latinLnBrk="0" hangingPunct="1">
                        <a:lnSpc>
                          <a:spcPct val="100000"/>
                        </a:lnSpc>
                        <a:spcBef>
                          <a:spcPts val="0"/>
                        </a:spcBef>
                        <a:spcAft>
                          <a:spcPts val="0"/>
                        </a:spcAft>
                        <a:buClrTx/>
                        <a:buSzTx/>
                        <a:buFontTx/>
                        <a:buNone/>
                        <a:tabLst/>
                        <a:defRPr/>
                      </a:pPr>
                      <a:endParaRPr lang="es-ES" sz="1800" dirty="0"/>
                    </a:p>
                  </a:txBody>
                  <a:tcPr marL="68570" marR="68570" marT="34285" marB="34285"/>
                </a:tc>
                <a:tc>
                  <a:txBody>
                    <a:bodyPr/>
                    <a:lstStyle/>
                    <a:p>
                      <a:pPr algn="ctr"/>
                      <a:r>
                        <a:rPr lang="es-ES" sz="1800" dirty="0"/>
                        <a:t>C#</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575116" y="3705715"/>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822531938"/>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8"/>
          <p:cNvSpPr/>
          <p:nvPr/>
        </p:nvSpPr>
        <p:spPr>
          <a:xfrm>
            <a:off x="1948384" y="1049527"/>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11" name="Rectangle 19"/>
          <p:cNvSpPr/>
          <p:nvPr/>
        </p:nvSpPr>
        <p:spPr>
          <a:xfrm>
            <a:off x="4062634" y="1049527"/>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12" name="Rectangle 20"/>
          <p:cNvSpPr/>
          <p:nvPr/>
        </p:nvSpPr>
        <p:spPr>
          <a:xfrm>
            <a:off x="6176884" y="1065112"/>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cxnSp>
        <p:nvCxnSpPr>
          <p:cNvPr id="13" name="Straight Arrow Connector 21"/>
          <p:cNvCxnSpPr/>
          <p:nvPr/>
        </p:nvCxnSpPr>
        <p:spPr>
          <a:xfrm>
            <a:off x="3091221" y="1979381"/>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22"/>
          <p:cNvSpPr txBox="1"/>
          <p:nvPr/>
        </p:nvSpPr>
        <p:spPr>
          <a:xfrm>
            <a:off x="3148363" y="1465105"/>
            <a:ext cx="928162" cy="507831"/>
          </a:xfrm>
          <a:prstGeom prst="rect">
            <a:avLst/>
          </a:prstGeom>
          <a:noFill/>
        </p:spPr>
        <p:txBody>
          <a:bodyPr wrap="square" rtlCol="0">
            <a:spAutoFit/>
          </a:bodyPr>
          <a:lstStyle/>
          <a:p>
            <a:r>
              <a:rPr lang="en-US" sz="900" dirty="0"/>
              <a:t>get/set </a:t>
            </a:r>
            <a:r>
              <a:rPr lang="en-US" sz="900" dirty="0" err="1"/>
              <a:t>Propiedades</a:t>
            </a:r>
            <a:endParaRPr lang="en-US" sz="900" dirty="0"/>
          </a:p>
          <a:p>
            <a:r>
              <a:rPr lang="en-US" sz="900" dirty="0" err="1"/>
              <a:t>Comandos</a:t>
            </a:r>
            <a:endParaRPr lang="en-US" sz="900" dirty="0"/>
          </a:p>
        </p:txBody>
      </p:sp>
      <p:cxnSp>
        <p:nvCxnSpPr>
          <p:cNvPr id="15" name="Straight Arrow Connector 23"/>
          <p:cNvCxnSpPr/>
          <p:nvPr/>
        </p:nvCxnSpPr>
        <p:spPr>
          <a:xfrm flipH="1">
            <a:off x="3091221" y="2607942"/>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3091222" y="2607942"/>
            <a:ext cx="971412" cy="230832"/>
          </a:xfrm>
          <a:prstGeom prst="rect">
            <a:avLst/>
          </a:prstGeom>
          <a:noFill/>
        </p:spPr>
        <p:txBody>
          <a:bodyPr wrap="square" rtlCol="0">
            <a:spAutoFit/>
          </a:bodyPr>
          <a:lstStyle/>
          <a:p>
            <a:r>
              <a:rPr lang="en-US" sz="900" dirty="0" err="1"/>
              <a:t>Notifica</a:t>
            </a:r>
            <a:r>
              <a:rPr lang="en-US" sz="900" dirty="0"/>
              <a:t> </a:t>
            </a:r>
            <a:r>
              <a:rPr lang="en-US" sz="900" dirty="0" err="1"/>
              <a:t>cambios</a:t>
            </a:r>
            <a:endParaRPr lang="en-US" sz="900" dirty="0"/>
          </a:p>
        </p:txBody>
      </p:sp>
      <p:cxnSp>
        <p:nvCxnSpPr>
          <p:cNvPr id="17" name="Straight Arrow Connector 25"/>
          <p:cNvCxnSpPr/>
          <p:nvPr/>
        </p:nvCxnSpPr>
        <p:spPr>
          <a:xfrm>
            <a:off x="5148330" y="2265091"/>
            <a:ext cx="914270" cy="0"/>
          </a:xfrm>
          <a:prstGeom prst="straightConnector1">
            <a:avLst/>
          </a:prstGeom>
          <a:ln w="25400">
            <a:headEnd type="arrow"/>
            <a:tailEnd type="arrow"/>
          </a:ln>
        </p:spPr>
        <p:style>
          <a:lnRef idx="1">
            <a:schemeClr val="accent1"/>
          </a:lnRef>
          <a:fillRef idx="0">
            <a:schemeClr val="accent1"/>
          </a:fillRef>
          <a:effectRef idx="0">
            <a:schemeClr val="accent1"/>
          </a:effectRef>
          <a:fontRef idx="minor">
            <a:schemeClr val="tx1"/>
          </a:fontRef>
        </p:style>
      </p:cxnSp>
      <p:sp>
        <p:nvSpPr>
          <p:cNvPr id="18" name="TextBox 26"/>
          <p:cNvSpPr txBox="1"/>
          <p:nvPr/>
        </p:nvSpPr>
        <p:spPr>
          <a:xfrm>
            <a:off x="5148330" y="1859502"/>
            <a:ext cx="1085696" cy="784830"/>
          </a:xfrm>
          <a:prstGeom prst="rect">
            <a:avLst/>
          </a:prstGeom>
          <a:noFill/>
        </p:spPr>
        <p:txBody>
          <a:bodyPr wrap="square" rtlCol="0">
            <a:spAutoFit/>
          </a:bodyPr>
          <a:lstStyle/>
          <a:p>
            <a:r>
              <a:rPr lang="en-US" sz="900" dirty="0"/>
              <a:t>C#</a:t>
            </a:r>
          </a:p>
          <a:p>
            <a:endParaRPr lang="en-US" sz="900" dirty="0"/>
          </a:p>
          <a:p>
            <a:endParaRPr lang="en-US" sz="900" dirty="0"/>
          </a:p>
          <a:p>
            <a:endParaRPr lang="en-US" sz="900" dirty="0"/>
          </a:p>
          <a:p>
            <a:r>
              <a:rPr lang="en-US" sz="900" dirty="0"/>
              <a:t>Models</a:t>
            </a:r>
          </a:p>
        </p:txBody>
      </p:sp>
      <p:sp>
        <p:nvSpPr>
          <p:cNvPr id="19" name="Rectangle 27"/>
          <p:cNvSpPr/>
          <p:nvPr/>
        </p:nvSpPr>
        <p:spPr>
          <a:xfrm>
            <a:off x="2062668" y="1163812"/>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0" name="Rectangle 28"/>
          <p:cNvSpPr/>
          <p:nvPr/>
        </p:nvSpPr>
        <p:spPr>
          <a:xfrm>
            <a:off x="2176951" y="1278095"/>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1" name="Rectangle 29"/>
          <p:cNvSpPr/>
          <p:nvPr/>
        </p:nvSpPr>
        <p:spPr>
          <a:xfrm>
            <a:off x="4176918" y="1163812"/>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2" name="Rectangle 30"/>
          <p:cNvSpPr/>
          <p:nvPr/>
        </p:nvSpPr>
        <p:spPr>
          <a:xfrm>
            <a:off x="4291202" y="1278095"/>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3" name="Rectangle 31"/>
          <p:cNvSpPr/>
          <p:nvPr/>
        </p:nvSpPr>
        <p:spPr>
          <a:xfrm>
            <a:off x="6291168" y="1179396"/>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4" name="Rectangle 32"/>
          <p:cNvSpPr/>
          <p:nvPr/>
        </p:nvSpPr>
        <p:spPr>
          <a:xfrm>
            <a:off x="6405452" y="1293679"/>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5" name="Rectangle 33"/>
          <p:cNvSpPr/>
          <p:nvPr/>
        </p:nvSpPr>
        <p:spPr>
          <a:xfrm>
            <a:off x="1948384" y="3749444"/>
            <a:ext cx="5223591" cy="377988"/>
          </a:xfrm>
          <a:prstGeom prst="rect">
            <a:avLst/>
          </a:prstGeom>
          <a:solidFill>
            <a:schemeClr val="accent2">
              <a:lumMod val="20000"/>
              <a:lumOff val="80000"/>
            </a:schemeClr>
          </a:solid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accent2"/>
                </a:solidFill>
              </a:rPr>
              <a:t>Cross Platform</a:t>
            </a:r>
          </a:p>
        </p:txBody>
      </p:sp>
      <p:sp>
        <p:nvSpPr>
          <p:cNvPr id="27"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4499" dirty="0"/>
              <a:t>MVVM</a:t>
            </a:r>
          </a:p>
        </p:txBody>
      </p:sp>
    </p:spTree>
    <p:extLst>
      <p:ext uri="{BB962C8B-B14F-4D97-AF65-F5344CB8AC3E}">
        <p14:creationId xmlns:p14="http://schemas.microsoft.com/office/powerpoint/2010/main" val="230162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mph" presetSubtype="6" fill="hold" nodeType="clickEffect">
                                  <p:stCondLst>
                                    <p:cond delay="0"/>
                                  </p:stCondLst>
                                  <p:childTnLst>
                                    <p:animClr clrSpc="hsl" dir="cw">
                                      <p:cBhvr>
                                        <p:cTn id="65" dur="1000" fill="hold"/>
                                        <p:tgtEl>
                                          <p:spTgt spid="20"/>
                                        </p:tgtEl>
                                        <p:attrNameLst>
                                          <p:attrName>fillcolor</p:attrName>
                                        </p:attrNameLst>
                                      </p:cBhvr>
                                      <p:to>
                                        <a:schemeClr val="accent2"/>
                                      </p:to>
                                    </p:animClr>
                                    <p:set>
                                      <p:cBhvr>
                                        <p:cTn id="66" dur="1000" fill="hold"/>
                                        <p:tgtEl>
                                          <p:spTgt spid="20"/>
                                        </p:tgtEl>
                                        <p:attrNameLst>
                                          <p:attrName>fill.type</p:attrName>
                                        </p:attrNameLst>
                                      </p:cBhvr>
                                      <p:to>
                                        <p:strVal val="solid"/>
                                      </p:to>
                                    </p:set>
                                    <p:set>
                                      <p:cBhvr>
                                        <p:cTn id="67" dur="1000" fill="hold"/>
                                        <p:tgtEl>
                                          <p:spTgt spid="20"/>
                                        </p:tgtEl>
                                        <p:attrNameLst>
                                          <p:attrName>fill.on</p:attrName>
                                        </p:attrNameLst>
                                      </p:cBhvr>
                                      <p:to>
                                        <p:strVal val="true"/>
                                      </p:to>
                                    </p:set>
                                  </p:childTnLst>
                                </p:cTn>
                              </p:par>
                              <p:par>
                                <p:cTn id="68" presetID="1" presetClass="emph" presetSubtype="6" fill="hold" nodeType="withEffect">
                                  <p:stCondLst>
                                    <p:cond delay="0"/>
                                  </p:stCondLst>
                                  <p:childTnLst>
                                    <p:animClr clrSpc="hsl" dir="cw">
                                      <p:cBhvr>
                                        <p:cTn id="69" dur="1000" fill="hold"/>
                                        <p:tgtEl>
                                          <p:spTgt spid="19"/>
                                        </p:tgtEl>
                                        <p:attrNameLst>
                                          <p:attrName>fillcolor</p:attrName>
                                        </p:attrNameLst>
                                      </p:cBhvr>
                                      <p:to>
                                        <a:schemeClr val="accent2"/>
                                      </p:to>
                                    </p:animClr>
                                    <p:set>
                                      <p:cBhvr>
                                        <p:cTn id="70" dur="1000" fill="hold"/>
                                        <p:tgtEl>
                                          <p:spTgt spid="19"/>
                                        </p:tgtEl>
                                        <p:attrNameLst>
                                          <p:attrName>fill.type</p:attrName>
                                        </p:attrNameLst>
                                      </p:cBhvr>
                                      <p:to>
                                        <p:strVal val="solid"/>
                                      </p:to>
                                    </p:set>
                                    <p:set>
                                      <p:cBhvr>
                                        <p:cTn id="71" dur="1000" fill="hold"/>
                                        <p:tgtEl>
                                          <p:spTgt spid="19"/>
                                        </p:tgtEl>
                                        <p:attrNameLst>
                                          <p:attrName>fill.on</p:attrName>
                                        </p:attrNameLst>
                                      </p:cBhvr>
                                      <p:to>
                                        <p:strVal val="true"/>
                                      </p:to>
                                    </p:set>
                                  </p:childTnLst>
                                </p:cTn>
                              </p:par>
                              <p:par>
                                <p:cTn id="72" presetID="1" presetClass="emph" presetSubtype="6" fill="hold" nodeType="withEffect">
                                  <p:stCondLst>
                                    <p:cond delay="0"/>
                                  </p:stCondLst>
                                  <p:childTnLst>
                                    <p:animClr clrSpc="hsl" dir="cw">
                                      <p:cBhvr>
                                        <p:cTn id="73" dur="1000" fill="hold"/>
                                        <p:tgtEl>
                                          <p:spTgt spid="10"/>
                                        </p:tgtEl>
                                        <p:attrNameLst>
                                          <p:attrName>fillcolor</p:attrName>
                                        </p:attrNameLst>
                                      </p:cBhvr>
                                      <p:to>
                                        <a:schemeClr val="accent2"/>
                                      </p:to>
                                    </p:animClr>
                                    <p:set>
                                      <p:cBhvr>
                                        <p:cTn id="74" dur="1000" fill="hold"/>
                                        <p:tgtEl>
                                          <p:spTgt spid="10"/>
                                        </p:tgtEl>
                                        <p:attrNameLst>
                                          <p:attrName>fill.type</p:attrName>
                                        </p:attrNameLst>
                                      </p:cBhvr>
                                      <p:to>
                                        <p:strVal val="solid"/>
                                      </p:to>
                                    </p:set>
                                    <p:set>
                                      <p:cBhvr>
                                        <p:cTn id="75" dur="1000" fill="hold"/>
                                        <p:tgtEl>
                                          <p:spTgt spid="10"/>
                                        </p:tgtEl>
                                        <p:attrNameLst>
                                          <p:attrName>fill.on</p:attrName>
                                        </p:attrNameLst>
                                      </p:cBhvr>
                                      <p:to>
                                        <p:strVal val="true"/>
                                      </p:to>
                                    </p:se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childTnLst>
                                </p:cTn>
                              </p:par>
                              <p:par>
                                <p:cTn id="79" presetID="7" presetClass="emph" presetSubtype="2" fill="hold" nodeType="withEffect">
                                  <p:stCondLst>
                                    <p:cond delay="0"/>
                                  </p:stCondLst>
                                  <p:childTnLst>
                                    <p:animClr clrSpc="rgb" dir="cw">
                                      <p:cBhvr>
                                        <p:cTn id="80" dur="1000" fill="hold"/>
                                        <p:tgtEl>
                                          <p:spTgt spid="20"/>
                                        </p:tgtEl>
                                        <p:attrNameLst>
                                          <p:attrName>stroke.color</p:attrName>
                                        </p:attrNameLst>
                                      </p:cBhvr>
                                      <p:to>
                                        <a:srgbClr val="6F2927"/>
                                      </p:to>
                                    </p:animClr>
                                    <p:set>
                                      <p:cBhvr>
                                        <p:cTn id="81" dur="1000" fill="hold"/>
                                        <p:tgtEl>
                                          <p:spTgt spid="20"/>
                                        </p:tgtEl>
                                        <p:attrNameLst>
                                          <p:attrName>stroke.on</p:attrName>
                                        </p:attrNameLst>
                                      </p:cBhvr>
                                      <p:to>
                                        <p:strVal val="true"/>
                                      </p:to>
                                    </p:set>
                                  </p:childTnLst>
                                </p:cTn>
                              </p:par>
                              <p:par>
                                <p:cTn id="82" presetID="7" presetClass="emph" presetSubtype="2" fill="hold" nodeType="withEffect">
                                  <p:stCondLst>
                                    <p:cond delay="0"/>
                                  </p:stCondLst>
                                  <p:childTnLst>
                                    <p:animClr clrSpc="rgb" dir="cw">
                                      <p:cBhvr>
                                        <p:cTn id="83" dur="1000" fill="hold"/>
                                        <p:tgtEl>
                                          <p:spTgt spid="19"/>
                                        </p:tgtEl>
                                        <p:attrNameLst>
                                          <p:attrName>stroke.color</p:attrName>
                                        </p:attrNameLst>
                                      </p:cBhvr>
                                      <p:to>
                                        <a:srgbClr val="6F2927"/>
                                      </p:to>
                                    </p:animClr>
                                    <p:set>
                                      <p:cBhvr>
                                        <p:cTn id="84" dur="1000" fill="hold"/>
                                        <p:tgtEl>
                                          <p:spTgt spid="19"/>
                                        </p:tgtEl>
                                        <p:attrNameLst>
                                          <p:attrName>stroke.on</p:attrName>
                                        </p:attrNameLst>
                                      </p:cBhvr>
                                      <p:to>
                                        <p:strVal val="true"/>
                                      </p:to>
                                    </p:set>
                                  </p:childTnLst>
                                </p:cTn>
                              </p:par>
                              <p:par>
                                <p:cTn id="85" presetID="7" presetClass="emph" presetSubtype="2" fill="hold" nodeType="withEffect">
                                  <p:stCondLst>
                                    <p:cond delay="0"/>
                                  </p:stCondLst>
                                  <p:childTnLst>
                                    <p:animClr clrSpc="rgb" dir="cw">
                                      <p:cBhvr>
                                        <p:cTn id="86" dur="1000" fill="hold"/>
                                        <p:tgtEl>
                                          <p:spTgt spid="10"/>
                                        </p:tgtEl>
                                        <p:attrNameLst>
                                          <p:attrName>stroke.color</p:attrName>
                                        </p:attrNameLst>
                                      </p:cBhvr>
                                      <p:to>
                                        <a:srgbClr val="6F2927"/>
                                      </p:to>
                                    </p:animClr>
                                    <p:set>
                                      <p:cBhvr>
                                        <p:cTn id="87" dur="1000" fill="hold"/>
                                        <p:tgtEl>
                                          <p:spTgt spid="1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p:bldP spid="16" grpId="0"/>
      <p:bldP spid="18" grpId="0"/>
      <p:bldP spid="19" grpId="0" animBg="1"/>
      <p:bldP spid="20" grpId="0" animBg="1"/>
      <p:bldP spid="21" grpId="0" animBg="1"/>
      <p:bldP spid="22" grpId="0" animBg="1"/>
      <p:bldP spid="23" grpId="0" animBg="1"/>
      <p:bldP spid="24" grpId="0" animBg="1"/>
      <p:bldP spid="2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p:cNvSpPr txBox="1">
            <a:spLocks/>
          </p:cNvSpPr>
          <p:nvPr/>
        </p:nvSpPr>
        <p:spPr>
          <a:xfrm>
            <a:off x="313983" y="1059033"/>
            <a:ext cx="7173440" cy="35296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Mayor </a:t>
            </a:r>
            <a:r>
              <a:rPr lang="en-US" sz="2400" dirty="0" err="1"/>
              <a:t>facilidad</a:t>
            </a:r>
            <a:r>
              <a:rPr lang="en-US" sz="2400" dirty="0"/>
              <a:t> para </a:t>
            </a:r>
            <a:r>
              <a:rPr lang="en-US" sz="2400" dirty="0" err="1"/>
              <a:t>mantener</a:t>
            </a:r>
            <a:r>
              <a:rPr lang="en-US" sz="2400" dirty="0"/>
              <a:t>, extender y </a:t>
            </a:r>
            <a:r>
              <a:rPr lang="en-US" sz="2400" b="1" dirty="0" err="1"/>
              <a:t>compartir</a:t>
            </a:r>
            <a:r>
              <a:rPr lang="en-US" sz="2400" dirty="0"/>
              <a:t> el </a:t>
            </a:r>
            <a:r>
              <a:rPr lang="en-US" sz="2400" dirty="0" err="1"/>
              <a:t>código</a:t>
            </a:r>
            <a:r>
              <a:rPr lang="en-US" sz="2400" dirty="0"/>
              <a:t>.</a:t>
            </a:r>
          </a:p>
          <a:p>
            <a:r>
              <a:rPr lang="en-US" sz="2400" dirty="0" err="1"/>
              <a:t>Más</a:t>
            </a:r>
            <a:r>
              <a:rPr lang="en-US" sz="2400" dirty="0"/>
              <a:t> </a:t>
            </a:r>
            <a:r>
              <a:rPr lang="en-US" sz="2400" dirty="0" err="1"/>
              <a:t>facilidad</a:t>
            </a:r>
            <a:r>
              <a:rPr lang="en-US" sz="2400" dirty="0"/>
              <a:t> a la hora de </a:t>
            </a:r>
            <a:r>
              <a:rPr lang="en-US" sz="2400" dirty="0" err="1"/>
              <a:t>colaborar</a:t>
            </a:r>
            <a:r>
              <a:rPr lang="en-US" sz="2400" dirty="0"/>
              <a:t>.</a:t>
            </a:r>
          </a:p>
          <a:p>
            <a:r>
              <a:rPr lang="en-US" sz="2400" b="1" dirty="0"/>
              <a:t>Testing</a:t>
            </a:r>
            <a:r>
              <a:rPr lang="en-US" sz="2400" dirty="0"/>
              <a:t>.</a:t>
            </a:r>
          </a:p>
          <a:p>
            <a:r>
              <a:rPr lang="en-US" sz="2400" dirty="0" err="1"/>
              <a:t>Más</a:t>
            </a:r>
            <a:r>
              <a:rPr lang="en-US" sz="2400" dirty="0"/>
              <a:t> </a:t>
            </a:r>
            <a:r>
              <a:rPr lang="en-US" sz="2400" dirty="0" err="1"/>
              <a:t>fácil</a:t>
            </a:r>
            <a:r>
              <a:rPr lang="en-US" sz="2400" dirty="0"/>
              <a:t> de </a:t>
            </a:r>
            <a:r>
              <a:rPr lang="en-US" sz="2400" b="1" dirty="0" err="1"/>
              <a:t>diseñar</a:t>
            </a:r>
            <a:r>
              <a:rPr lang="en-US" sz="2400" dirty="0"/>
              <a:t>.</a:t>
            </a:r>
          </a:p>
        </p:txBody>
      </p:sp>
      <p:sp>
        <p:nvSpPr>
          <p:cNvPr id="6"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2800" dirty="0"/>
              <a:t>Pero... ¿Por </a:t>
            </a:r>
            <a:r>
              <a:rPr lang="pt-BR" sz="2800" dirty="0" err="1"/>
              <a:t>qué</a:t>
            </a:r>
            <a:r>
              <a:rPr lang="pt-BR" sz="2800" dirty="0"/>
              <a:t> MVVM?</a:t>
            </a:r>
          </a:p>
        </p:txBody>
      </p:sp>
    </p:spTree>
    <p:extLst>
      <p:ext uri="{BB962C8B-B14F-4D97-AF65-F5344CB8AC3E}">
        <p14:creationId xmlns:p14="http://schemas.microsoft.com/office/powerpoint/2010/main" val="11197807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solidFill>
                  <a:schemeClr val="bg1"/>
                </a:solidFill>
              </a:rPr>
              <a:t>Continuamos: MVVM</a:t>
            </a:r>
          </a:p>
        </p:txBody>
      </p:sp>
      <p:sp>
        <p:nvSpPr>
          <p:cNvPr id="5" name="Marcador de texto 4"/>
          <p:cNvSpPr>
            <a:spLocks noGrp="1"/>
          </p:cNvSpPr>
          <p:nvPr>
            <p:ph type="subTitle" idx="1"/>
          </p:nvPr>
        </p:nvSpPr>
        <p:spPr/>
        <p:txBody>
          <a:bodyPr/>
          <a:lstStyle/>
          <a:p>
            <a:r>
              <a:rPr lang="es-ES" dirty="0">
                <a:solidFill>
                  <a:schemeClr val="bg1"/>
                </a:solidFill>
              </a:rPr>
              <a:t>Enlace a datos y otros conceptos básicos</a:t>
            </a:r>
          </a:p>
        </p:txBody>
      </p:sp>
    </p:spTree>
    <p:extLst>
      <p:ext uri="{BB962C8B-B14F-4D97-AF65-F5344CB8AC3E}">
        <p14:creationId xmlns:p14="http://schemas.microsoft.com/office/powerpoint/2010/main" val="24601976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5393" y="612601"/>
            <a:ext cx="3298407" cy="1528190"/>
          </a:xfrm>
        </p:spPr>
        <p:txBody>
          <a:bodyPr>
            <a:normAutofit/>
          </a:bodyPr>
          <a:lstStyle/>
          <a:p>
            <a:r>
              <a:rPr lang="en-US" dirty="0" err="1"/>
              <a:t>Código</a:t>
            </a:r>
            <a:r>
              <a:rPr lang="en-US" dirty="0"/>
              <a:t> </a:t>
            </a:r>
            <a:r>
              <a:rPr lang="en-US" dirty="0" err="1"/>
              <a:t>específico</a:t>
            </a:r>
            <a:r>
              <a:rPr lang="en-US" dirty="0"/>
              <a:t> de </a:t>
            </a:r>
            <a:r>
              <a:rPr lang="en-US" dirty="0" err="1"/>
              <a:t>plataforma</a:t>
            </a:r>
            <a:endParaRPr lang="en-US" dirty="0"/>
          </a:p>
        </p:txBody>
      </p:sp>
      <p:sp>
        <p:nvSpPr>
          <p:cNvPr id="44" name="Text Placeholder 18"/>
          <p:cNvSpPr txBox="1">
            <a:spLocks/>
          </p:cNvSpPr>
          <p:nvPr/>
        </p:nvSpPr>
        <p:spPr>
          <a:xfrm>
            <a:off x="5405392" y="2315593"/>
            <a:ext cx="2980706" cy="1678548"/>
          </a:xfrm>
          <a:prstGeom prst="rect">
            <a:avLst/>
          </a:prstGeom>
        </p:spPr>
        <p:txBody>
          <a:bodyPr vert="horz" wrap="square" lIns="107555" tIns="67223" rIns="107555" bIns="67223"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059" dirty="0">
                <a:solidFill>
                  <a:schemeClr val="tx1"/>
                </a:solidFill>
                <a:latin typeface="+mj-lt"/>
              </a:rPr>
              <a:t>¿</a:t>
            </a:r>
            <a:r>
              <a:rPr lang="en-US" sz="2059" dirty="0" err="1">
                <a:solidFill>
                  <a:schemeClr val="tx1"/>
                </a:solidFill>
                <a:latin typeface="+mj-lt"/>
              </a:rPr>
              <a:t>Qué</a:t>
            </a:r>
            <a:r>
              <a:rPr lang="en-US" sz="2059" dirty="0">
                <a:solidFill>
                  <a:schemeClr val="tx1"/>
                </a:solidFill>
                <a:latin typeface="+mj-lt"/>
              </a:rPr>
              <a:t> </a:t>
            </a:r>
            <a:r>
              <a:rPr lang="en-US" sz="2059" dirty="0" err="1">
                <a:solidFill>
                  <a:schemeClr val="tx1"/>
                </a:solidFill>
                <a:latin typeface="+mj-lt"/>
              </a:rPr>
              <a:t>ocurre</a:t>
            </a:r>
            <a:r>
              <a:rPr lang="en-US" sz="2059" dirty="0">
                <a:solidFill>
                  <a:schemeClr val="tx1"/>
                </a:solidFill>
                <a:latin typeface="+mj-lt"/>
              </a:rPr>
              <a:t> </a:t>
            </a:r>
            <a:r>
              <a:rPr lang="en-US" sz="2059" dirty="0" err="1">
                <a:solidFill>
                  <a:schemeClr val="tx1"/>
                </a:solidFill>
                <a:latin typeface="+mj-lt"/>
              </a:rPr>
              <a:t>si</a:t>
            </a:r>
            <a:r>
              <a:rPr lang="en-US" sz="2059" dirty="0">
                <a:solidFill>
                  <a:schemeClr val="tx1"/>
                </a:solidFill>
                <a:latin typeface="+mj-lt"/>
              </a:rPr>
              <a:t> </a:t>
            </a:r>
            <a:r>
              <a:rPr lang="en-US" sz="2059" dirty="0" err="1">
                <a:solidFill>
                  <a:schemeClr val="tx1"/>
                </a:solidFill>
                <a:latin typeface="+mj-lt"/>
              </a:rPr>
              <a:t>necesitamos</a:t>
            </a:r>
            <a:r>
              <a:rPr lang="en-US" sz="2059" dirty="0">
                <a:solidFill>
                  <a:schemeClr val="tx1"/>
                </a:solidFill>
                <a:latin typeface="+mj-lt"/>
              </a:rPr>
              <a:t> accede a </a:t>
            </a:r>
            <a:r>
              <a:rPr lang="en-US" sz="2059" dirty="0" err="1">
                <a:solidFill>
                  <a:schemeClr val="tx1"/>
                </a:solidFill>
                <a:latin typeface="+mj-lt"/>
              </a:rPr>
              <a:t>características</a:t>
            </a:r>
            <a:r>
              <a:rPr lang="en-US" sz="2059" dirty="0">
                <a:solidFill>
                  <a:schemeClr val="tx1"/>
                </a:solidFill>
                <a:latin typeface="+mj-lt"/>
              </a:rPr>
              <a:t> </a:t>
            </a:r>
            <a:r>
              <a:rPr lang="en-US" sz="2059" dirty="0" err="1">
                <a:solidFill>
                  <a:schemeClr val="tx1"/>
                </a:solidFill>
                <a:latin typeface="+mj-lt"/>
              </a:rPr>
              <a:t>específicas</a:t>
            </a:r>
            <a:r>
              <a:rPr lang="en-US" sz="2059" dirty="0">
                <a:solidFill>
                  <a:schemeClr val="tx1"/>
                </a:solidFill>
                <a:latin typeface="+mj-lt"/>
              </a:rPr>
              <a:t> de la </a:t>
            </a:r>
            <a:r>
              <a:rPr lang="en-US" sz="2059" dirty="0" err="1">
                <a:solidFill>
                  <a:schemeClr val="tx1"/>
                </a:solidFill>
                <a:latin typeface="+mj-lt"/>
              </a:rPr>
              <a:t>plataforma</a:t>
            </a:r>
            <a:r>
              <a:rPr lang="en-US" sz="2059" dirty="0">
                <a:solidFill>
                  <a:schemeClr val="tx1"/>
                </a:solidFill>
                <a:latin typeface="+mj-lt"/>
              </a:rPr>
              <a:t>?</a:t>
            </a:r>
          </a:p>
          <a:p>
            <a:pPr marL="0" indent="0"/>
            <a:endParaRPr lang="en-US" sz="2059" dirty="0">
              <a:solidFill>
                <a:schemeClr val="tx1"/>
              </a:solidFill>
              <a:latin typeface="+mj-lt"/>
            </a:endParaRPr>
          </a:p>
        </p:txBody>
      </p:sp>
      <p:grpSp>
        <p:nvGrpSpPr>
          <p:cNvPr id="27" name="Group 26"/>
          <p:cNvGrpSpPr/>
          <p:nvPr/>
        </p:nvGrpSpPr>
        <p:grpSpPr>
          <a:xfrm>
            <a:off x="524587" y="913264"/>
            <a:ext cx="4561509" cy="3278801"/>
            <a:chOff x="999919" y="1803013"/>
            <a:chExt cx="5177336" cy="3721453"/>
          </a:xfrm>
        </p:grpSpPr>
        <p:grpSp>
          <p:nvGrpSpPr>
            <p:cNvPr id="28" name="Group 27"/>
            <p:cNvGrpSpPr/>
            <p:nvPr/>
          </p:nvGrpSpPr>
          <p:grpSpPr>
            <a:xfrm>
              <a:off x="999919" y="2547632"/>
              <a:ext cx="5177336" cy="2976834"/>
              <a:chOff x="2819400" y="2108200"/>
              <a:chExt cx="5994400" cy="413529"/>
            </a:xfrm>
          </p:grpSpPr>
          <p:sp>
            <p:nvSpPr>
              <p:cNvPr id="57" name="Rectangle 56"/>
              <p:cNvSpPr/>
              <p:nvPr/>
            </p:nvSpPr>
            <p:spPr bwMode="auto">
              <a:xfrm>
                <a:off x="2819400" y="2108200"/>
                <a:ext cx="1981200" cy="413529"/>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8" name="Rectangle 57"/>
              <p:cNvSpPr/>
              <p:nvPr/>
            </p:nvSpPr>
            <p:spPr bwMode="auto">
              <a:xfrm>
                <a:off x="4826000" y="2108200"/>
                <a:ext cx="1981200" cy="413529"/>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9" name="Rectangle 58"/>
              <p:cNvSpPr/>
              <p:nvPr/>
            </p:nvSpPr>
            <p:spPr bwMode="auto">
              <a:xfrm>
                <a:off x="6832600" y="2108200"/>
                <a:ext cx="1981200" cy="413529"/>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grpSp>
        <p:grpSp>
          <p:nvGrpSpPr>
            <p:cNvPr id="31" name="Group 30"/>
            <p:cNvGrpSpPr/>
            <p:nvPr/>
          </p:nvGrpSpPr>
          <p:grpSpPr>
            <a:xfrm>
              <a:off x="1552141" y="1803013"/>
              <a:ext cx="4056230" cy="615789"/>
              <a:chOff x="1583263" y="1838670"/>
              <a:chExt cx="4137565" cy="628137"/>
            </a:xfrm>
          </p:grpSpPr>
          <p:grpSp>
            <p:nvGrpSpPr>
              <p:cNvPr id="38" name="Group 37"/>
              <p:cNvGrpSpPr/>
              <p:nvPr/>
            </p:nvGrpSpPr>
            <p:grpSpPr>
              <a:xfrm>
                <a:off x="1583263" y="1841014"/>
                <a:ext cx="625793" cy="625793"/>
                <a:chOff x="2405337" y="2654300"/>
                <a:chExt cx="1028700" cy="1028700"/>
              </a:xfrm>
            </p:grpSpPr>
            <p:sp>
              <p:nvSpPr>
                <p:cNvPr id="55" name="Oval 54"/>
                <p:cNvSpPr/>
                <p:nvPr/>
              </p:nvSpPr>
              <p:spPr bwMode="auto">
                <a:xfrm>
                  <a:off x="2405337"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6" name="Picture 5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667040" y="2866641"/>
                  <a:ext cx="468069" cy="523137"/>
                </a:xfrm>
                <a:prstGeom prst="rect">
                  <a:avLst/>
                </a:prstGeom>
              </p:spPr>
            </p:pic>
          </p:grpSp>
          <p:grpSp>
            <p:nvGrpSpPr>
              <p:cNvPr id="39" name="Group 38"/>
              <p:cNvGrpSpPr/>
              <p:nvPr/>
            </p:nvGrpSpPr>
            <p:grpSpPr>
              <a:xfrm>
                <a:off x="3357681" y="1838670"/>
                <a:ext cx="625793" cy="625793"/>
                <a:chOff x="4412556" y="3073400"/>
                <a:chExt cx="1028700" cy="1028700"/>
              </a:xfrm>
            </p:grpSpPr>
            <p:sp>
              <p:nvSpPr>
                <p:cNvPr id="43" name="Oval 42"/>
                <p:cNvSpPr/>
                <p:nvPr/>
              </p:nvSpPr>
              <p:spPr bwMode="auto">
                <a:xfrm>
                  <a:off x="4412556"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5" name="Picture 44"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699894" y="3331369"/>
                  <a:ext cx="434975" cy="500220"/>
                </a:xfrm>
                <a:prstGeom prst="rect">
                  <a:avLst/>
                </a:prstGeom>
              </p:spPr>
            </p:pic>
          </p:grpSp>
          <p:grpSp>
            <p:nvGrpSpPr>
              <p:cNvPr id="40" name="Group 39"/>
              <p:cNvGrpSpPr/>
              <p:nvPr/>
            </p:nvGrpSpPr>
            <p:grpSpPr>
              <a:xfrm>
                <a:off x="5095034" y="1838670"/>
                <a:ext cx="625794" cy="625793"/>
                <a:chOff x="6990570" y="3073400"/>
                <a:chExt cx="1028701" cy="1028700"/>
              </a:xfrm>
            </p:grpSpPr>
            <p:sp>
              <p:nvSpPr>
                <p:cNvPr id="41" name="Oval 40"/>
                <p:cNvSpPr/>
                <p:nvPr/>
              </p:nvSpPr>
              <p:spPr bwMode="auto">
                <a:xfrm>
                  <a:off x="6990570" y="3073400"/>
                  <a:ext cx="1028701"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2" name="Picture 41"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273157" y="3365500"/>
                  <a:ext cx="466044" cy="434975"/>
                </a:xfrm>
                <a:prstGeom prst="rect">
                  <a:avLst/>
                </a:prstGeom>
              </p:spPr>
            </p:pic>
          </p:grpSp>
        </p:grpSp>
        <p:sp>
          <p:nvSpPr>
            <p:cNvPr id="32" name="TextBox 31"/>
            <p:cNvSpPr txBox="1"/>
            <p:nvPr/>
          </p:nvSpPr>
          <p:spPr>
            <a:xfrm>
              <a:off x="1009461" y="2609179"/>
              <a:ext cx="1701611" cy="58713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50" dirty="0">
                  <a:solidFill>
                    <a:schemeClr val="bg1"/>
                  </a:solidFill>
                </a:rPr>
                <a:t>UI+APIs</a:t>
              </a:r>
            </a:p>
          </p:txBody>
        </p:sp>
        <p:sp>
          <p:nvSpPr>
            <p:cNvPr id="33" name="TextBox 32"/>
            <p:cNvSpPr txBox="1"/>
            <p:nvPr/>
          </p:nvSpPr>
          <p:spPr>
            <a:xfrm>
              <a:off x="4444163" y="2609179"/>
              <a:ext cx="1733092" cy="58713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50" dirty="0">
                  <a:solidFill>
                    <a:schemeClr val="bg1"/>
                  </a:solidFill>
                </a:rPr>
                <a:t>UI + APIs</a:t>
              </a:r>
            </a:p>
          </p:txBody>
        </p:sp>
        <p:sp>
          <p:nvSpPr>
            <p:cNvPr id="34" name="TextBox 33"/>
            <p:cNvSpPr txBox="1"/>
            <p:nvPr/>
          </p:nvSpPr>
          <p:spPr>
            <a:xfrm>
              <a:off x="2733011" y="2609178"/>
              <a:ext cx="1711153" cy="58713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50" dirty="0">
                  <a:solidFill>
                    <a:schemeClr val="bg1"/>
                  </a:solidFill>
                </a:rPr>
                <a:t>UI + APIs</a:t>
              </a:r>
            </a:p>
          </p:txBody>
        </p:sp>
        <p:sp>
          <p:nvSpPr>
            <p:cNvPr id="35" name="TextBox 34"/>
            <p:cNvSpPr txBox="1"/>
            <p:nvPr/>
          </p:nvSpPr>
          <p:spPr>
            <a:xfrm>
              <a:off x="1042562" y="3344613"/>
              <a:ext cx="1642926" cy="1546762"/>
            </a:xfrm>
            <a:prstGeom prst="rect">
              <a:avLst/>
            </a:prstGeom>
            <a:noFill/>
          </p:spPr>
          <p:txBody>
            <a:bodyPr wrap="square" lIns="134444" tIns="107555" rIns="134444" bIns="107555" rtlCol="0">
              <a:spAutoFit/>
            </a:bodyPr>
            <a:lstStyle/>
            <a:p>
              <a:pPr defTabSz="685462" fontAlgn="base">
                <a:lnSpc>
                  <a:spcPct val="120000"/>
                </a:lnSpc>
                <a:spcBef>
                  <a:spcPct val="0"/>
                </a:spcBef>
                <a:spcAft>
                  <a:spcPct val="0"/>
                </a:spcAft>
              </a:pPr>
              <a:r>
                <a:rPr lang="en-US" sz="1050" dirty="0" err="1">
                  <a:solidFill>
                    <a:schemeClr val="bg1"/>
                  </a:solidFill>
                </a:rPr>
                <a:t>Batería</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GPS</a:t>
              </a:r>
            </a:p>
            <a:p>
              <a:pPr defTabSz="685462" fontAlgn="base">
                <a:lnSpc>
                  <a:spcPct val="120000"/>
                </a:lnSpc>
                <a:spcBef>
                  <a:spcPct val="0"/>
                </a:spcBef>
                <a:spcAft>
                  <a:spcPct val="0"/>
                </a:spcAft>
              </a:pPr>
              <a:r>
                <a:rPr lang="en-US" sz="1050" dirty="0" err="1">
                  <a:solidFill>
                    <a:schemeClr val="bg1"/>
                  </a:solidFill>
                </a:rPr>
                <a:t>Lámpara</a:t>
              </a:r>
              <a:endParaRPr lang="en-US" sz="1050" dirty="0">
                <a:solidFill>
                  <a:schemeClr val="bg1"/>
                </a:solidFill>
              </a:endParaRPr>
            </a:p>
            <a:p>
              <a:pPr defTabSz="685462" fontAlgn="base">
                <a:lnSpc>
                  <a:spcPct val="120000"/>
                </a:lnSpc>
                <a:spcBef>
                  <a:spcPct val="0"/>
                </a:spcBef>
                <a:spcAft>
                  <a:spcPct val="0"/>
                </a:spcAft>
              </a:pPr>
              <a:r>
                <a:rPr lang="en-US" sz="1050" dirty="0" err="1">
                  <a:solidFill>
                    <a:schemeClr val="bg1"/>
                  </a:solidFill>
                </a:rPr>
                <a:t>Notificationes</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Settings</a:t>
              </a:r>
            </a:p>
            <a:p>
              <a:pPr defTabSz="685462" fontAlgn="base">
                <a:lnSpc>
                  <a:spcPct val="120000"/>
                </a:lnSpc>
                <a:spcBef>
                  <a:spcPct val="0"/>
                </a:spcBef>
                <a:spcAft>
                  <a:spcPct val="0"/>
                </a:spcAft>
              </a:pPr>
              <a:r>
                <a:rPr lang="en-US" sz="1050" dirty="0">
                  <a:solidFill>
                    <a:schemeClr val="bg1"/>
                  </a:solidFill>
                </a:rPr>
                <a:t>Text To Speech</a:t>
              </a:r>
            </a:p>
          </p:txBody>
        </p:sp>
        <p:sp>
          <p:nvSpPr>
            <p:cNvPr id="36" name="TextBox 35"/>
            <p:cNvSpPr txBox="1"/>
            <p:nvPr/>
          </p:nvSpPr>
          <p:spPr>
            <a:xfrm>
              <a:off x="2785588" y="3344613"/>
              <a:ext cx="1596994" cy="1546762"/>
            </a:xfrm>
            <a:prstGeom prst="rect">
              <a:avLst/>
            </a:prstGeom>
            <a:noFill/>
          </p:spPr>
          <p:txBody>
            <a:bodyPr wrap="square" lIns="134444" tIns="107555" rIns="134444" bIns="107555" rtlCol="0">
              <a:spAutoFit/>
            </a:bodyPr>
            <a:lstStyle/>
            <a:p>
              <a:pPr defTabSz="685462" fontAlgn="base">
                <a:lnSpc>
                  <a:spcPct val="120000"/>
                </a:lnSpc>
                <a:spcBef>
                  <a:spcPct val="0"/>
                </a:spcBef>
                <a:spcAft>
                  <a:spcPct val="0"/>
                </a:spcAft>
              </a:pPr>
              <a:r>
                <a:rPr lang="en-US" sz="1050" dirty="0" err="1">
                  <a:solidFill>
                    <a:schemeClr val="bg1"/>
                  </a:solidFill>
                </a:rPr>
                <a:t>Batería</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GPS</a:t>
              </a:r>
            </a:p>
            <a:p>
              <a:pPr defTabSz="685462" fontAlgn="base">
                <a:lnSpc>
                  <a:spcPct val="120000"/>
                </a:lnSpc>
                <a:spcBef>
                  <a:spcPct val="0"/>
                </a:spcBef>
                <a:spcAft>
                  <a:spcPct val="0"/>
                </a:spcAft>
              </a:pPr>
              <a:r>
                <a:rPr lang="en-US" sz="1050" dirty="0" err="1">
                  <a:solidFill>
                    <a:schemeClr val="bg1"/>
                  </a:solidFill>
                </a:rPr>
                <a:t>Lámpara</a:t>
              </a:r>
              <a:endParaRPr lang="en-US" sz="1050" dirty="0">
                <a:solidFill>
                  <a:schemeClr val="bg1"/>
                </a:solidFill>
              </a:endParaRPr>
            </a:p>
            <a:p>
              <a:pPr defTabSz="685462" fontAlgn="base">
                <a:lnSpc>
                  <a:spcPct val="120000"/>
                </a:lnSpc>
                <a:spcBef>
                  <a:spcPct val="0"/>
                </a:spcBef>
                <a:spcAft>
                  <a:spcPct val="0"/>
                </a:spcAft>
              </a:pPr>
              <a:r>
                <a:rPr lang="en-US" sz="1050" dirty="0" err="1">
                  <a:solidFill>
                    <a:schemeClr val="bg1"/>
                  </a:solidFill>
                </a:rPr>
                <a:t>Notificationes</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Settings</a:t>
              </a:r>
            </a:p>
            <a:p>
              <a:pPr defTabSz="685462" fontAlgn="base">
                <a:lnSpc>
                  <a:spcPct val="120000"/>
                </a:lnSpc>
                <a:spcBef>
                  <a:spcPct val="0"/>
                </a:spcBef>
                <a:spcAft>
                  <a:spcPct val="0"/>
                </a:spcAft>
              </a:pPr>
              <a:r>
                <a:rPr lang="en-US" sz="1050" dirty="0">
                  <a:solidFill>
                    <a:schemeClr val="bg1"/>
                  </a:solidFill>
                </a:rPr>
                <a:t>Text To Speech</a:t>
              </a:r>
            </a:p>
          </p:txBody>
        </p:sp>
        <p:sp>
          <p:nvSpPr>
            <p:cNvPr id="37" name="TextBox 36"/>
            <p:cNvSpPr txBox="1"/>
            <p:nvPr/>
          </p:nvSpPr>
          <p:spPr>
            <a:xfrm>
              <a:off x="4521967" y="3344613"/>
              <a:ext cx="1596994" cy="1546762"/>
            </a:xfrm>
            <a:prstGeom prst="rect">
              <a:avLst/>
            </a:prstGeom>
            <a:noFill/>
          </p:spPr>
          <p:txBody>
            <a:bodyPr wrap="square" lIns="134444" tIns="107555" rIns="134444" bIns="107555" rtlCol="0">
              <a:spAutoFit/>
            </a:bodyPr>
            <a:lstStyle/>
            <a:p>
              <a:pPr defTabSz="685462" fontAlgn="base">
                <a:lnSpc>
                  <a:spcPct val="120000"/>
                </a:lnSpc>
                <a:spcBef>
                  <a:spcPct val="0"/>
                </a:spcBef>
                <a:spcAft>
                  <a:spcPct val="0"/>
                </a:spcAft>
              </a:pPr>
              <a:r>
                <a:rPr lang="en-US" sz="1050" dirty="0" err="1">
                  <a:solidFill>
                    <a:schemeClr val="bg1"/>
                  </a:solidFill>
                </a:rPr>
                <a:t>Batería</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GPS</a:t>
              </a:r>
            </a:p>
            <a:p>
              <a:pPr defTabSz="685462" fontAlgn="base">
                <a:lnSpc>
                  <a:spcPct val="120000"/>
                </a:lnSpc>
                <a:spcBef>
                  <a:spcPct val="0"/>
                </a:spcBef>
                <a:spcAft>
                  <a:spcPct val="0"/>
                </a:spcAft>
              </a:pPr>
              <a:r>
                <a:rPr lang="en-US" sz="1050" dirty="0" err="1">
                  <a:solidFill>
                    <a:schemeClr val="bg1"/>
                  </a:solidFill>
                </a:rPr>
                <a:t>Lámpara</a:t>
              </a:r>
              <a:endParaRPr lang="en-US" sz="1050" dirty="0">
                <a:solidFill>
                  <a:schemeClr val="bg1"/>
                </a:solidFill>
              </a:endParaRPr>
            </a:p>
            <a:p>
              <a:pPr defTabSz="685462" fontAlgn="base">
                <a:lnSpc>
                  <a:spcPct val="120000"/>
                </a:lnSpc>
                <a:spcBef>
                  <a:spcPct val="0"/>
                </a:spcBef>
                <a:spcAft>
                  <a:spcPct val="0"/>
                </a:spcAft>
              </a:pPr>
              <a:r>
                <a:rPr lang="en-US" sz="1050" dirty="0" err="1">
                  <a:solidFill>
                    <a:schemeClr val="bg1"/>
                  </a:solidFill>
                </a:rPr>
                <a:t>Notificationes</a:t>
              </a:r>
              <a:endParaRPr lang="en-US" sz="1050" dirty="0">
                <a:solidFill>
                  <a:schemeClr val="bg1"/>
                </a:solidFill>
              </a:endParaRPr>
            </a:p>
            <a:p>
              <a:pPr defTabSz="685462" fontAlgn="base">
                <a:lnSpc>
                  <a:spcPct val="120000"/>
                </a:lnSpc>
                <a:spcBef>
                  <a:spcPct val="0"/>
                </a:spcBef>
                <a:spcAft>
                  <a:spcPct val="0"/>
                </a:spcAft>
              </a:pPr>
              <a:r>
                <a:rPr lang="en-US" sz="1050" dirty="0">
                  <a:solidFill>
                    <a:schemeClr val="bg1"/>
                  </a:solidFill>
                </a:rPr>
                <a:t>Settings</a:t>
              </a:r>
            </a:p>
            <a:p>
              <a:pPr defTabSz="685462" fontAlgn="base">
                <a:lnSpc>
                  <a:spcPct val="120000"/>
                </a:lnSpc>
                <a:spcBef>
                  <a:spcPct val="0"/>
                </a:spcBef>
                <a:spcAft>
                  <a:spcPct val="0"/>
                </a:spcAft>
              </a:pPr>
              <a:r>
                <a:rPr lang="en-US" sz="1050" dirty="0">
                  <a:solidFill>
                    <a:schemeClr val="bg1"/>
                  </a:solidFill>
                </a:rPr>
                <a:t>Text To Speech</a:t>
              </a:r>
            </a:p>
          </p:txBody>
        </p:sp>
      </p:grpSp>
    </p:spTree>
    <p:extLst>
      <p:ext uri="{BB962C8B-B14F-4D97-AF65-F5344CB8AC3E}">
        <p14:creationId xmlns:p14="http://schemas.microsoft.com/office/powerpoint/2010/main" val="1705510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animEffect transition="in" filter="fade">
                                      <p:cBhvr>
                                        <p:cTn id="7"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7"/>
          <p:cNvSpPr>
            <a:spLocks noGrp="1"/>
          </p:cNvSpPr>
          <p:nvPr>
            <p:ph type="ctrTitle"/>
          </p:nvPr>
        </p:nvSpPr>
        <p:spPr>
          <a:xfrm>
            <a:off x="521027" y="320186"/>
            <a:ext cx="8101946" cy="498964"/>
          </a:xfrm>
        </p:spPr>
        <p:txBody>
          <a:bodyPr>
            <a:normAutofit fontScale="90000"/>
          </a:bodyPr>
          <a:lstStyle/>
          <a:p>
            <a:r>
              <a:rPr lang="en-US" dirty="0"/>
              <a:t>RAZONES PARA EXTENDER </a:t>
            </a:r>
            <a:r>
              <a:rPr lang="en-US" dirty="0">
                <a:solidFill>
                  <a:schemeClr val="accent2"/>
                </a:solidFill>
              </a:rPr>
              <a:t>XAMARIN.FORMS</a:t>
            </a:r>
          </a:p>
        </p:txBody>
      </p:sp>
      <p:sp>
        <p:nvSpPr>
          <p:cNvPr id="4" name="Text Placeholder 8"/>
          <p:cNvSpPr>
            <a:spLocks noGrp="1"/>
          </p:cNvSpPr>
          <p:nvPr>
            <p:ph type="body" sz="quarter" idx="4294967295"/>
          </p:nvPr>
        </p:nvSpPr>
        <p:spPr>
          <a:xfrm>
            <a:off x="521027" y="666750"/>
            <a:ext cx="8089573" cy="304800"/>
          </a:xfrm>
          <a:prstGeom prst="rect">
            <a:avLst/>
          </a:prstGeom>
        </p:spPr>
        <p:txBody>
          <a:bodyPr/>
          <a:lstStyle/>
          <a:p>
            <a:pPr marL="0" indent="0">
              <a:buNone/>
            </a:pPr>
            <a:r>
              <a:rPr lang="en-US" sz="1400" dirty="0" err="1"/>
              <a:t>Motivos</a:t>
            </a:r>
            <a:endParaRPr lang="en-US" sz="1400"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9635" y="1009382"/>
            <a:ext cx="4640965" cy="3200666"/>
          </a:xfrm>
          <a:prstGeom prst="rect">
            <a:avLst/>
          </a:prstGeom>
        </p:spPr>
      </p:pic>
      <p:sp>
        <p:nvSpPr>
          <p:cNvPr id="5" name="Rectangle 2"/>
          <p:cNvSpPr/>
          <p:nvPr/>
        </p:nvSpPr>
        <p:spPr>
          <a:xfrm>
            <a:off x="521027" y="1146664"/>
            <a:ext cx="3517573" cy="3170099"/>
          </a:xfrm>
          <a:prstGeom prst="rect">
            <a:avLst/>
          </a:prstGeom>
        </p:spPr>
        <p:txBody>
          <a:bodyPr wrap="square">
            <a:spAutoFit/>
          </a:bodyPr>
          <a:lstStyle/>
          <a:p>
            <a:pPr marL="342900" indent="-342900">
              <a:buFont typeface="Arial" panose="020B0604020202020204" pitchFamily="34" charset="0"/>
              <a:buChar char="•"/>
            </a:pPr>
            <a:r>
              <a:rPr lang="en-US" sz="2000" dirty="0" err="1">
                <a:solidFill>
                  <a:srgbClr val="595959"/>
                </a:solidFill>
                <a:latin typeface="Helvetica Light"/>
                <a:cs typeface="Helvetica Light"/>
              </a:rPr>
              <a:t>Modificar</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aspectos</a:t>
            </a:r>
            <a:r>
              <a:rPr lang="en-US" sz="2000" dirty="0">
                <a:solidFill>
                  <a:srgbClr val="595959"/>
                </a:solidFill>
                <a:latin typeface="Helvetica Light"/>
                <a:cs typeface="Helvetica Light"/>
              </a:rPr>
              <a:t> de la UI.</a:t>
            </a:r>
          </a:p>
          <a:p>
            <a:pPr marL="342900" indent="-342900">
              <a:buFont typeface="Arial" panose="020B0604020202020204" pitchFamily="34" charset="0"/>
              <a:buChar char="•"/>
            </a:pPr>
            <a:endParaRPr lang="en-US" sz="2000" dirty="0">
              <a:solidFill>
                <a:srgbClr val="595959"/>
              </a:solidFill>
              <a:latin typeface="Helvetica Light"/>
              <a:cs typeface="Helvetica Light"/>
            </a:endParaRPr>
          </a:p>
          <a:p>
            <a:pPr marL="342900" indent="-342900">
              <a:buFont typeface="Arial" panose="020B0604020202020204" pitchFamily="34" charset="0"/>
              <a:buChar char="•"/>
            </a:pPr>
            <a:r>
              <a:rPr lang="en-US" sz="2000" dirty="0" err="1">
                <a:solidFill>
                  <a:srgbClr val="595959"/>
                </a:solidFill>
                <a:latin typeface="Helvetica Light"/>
                <a:cs typeface="Helvetica Light"/>
              </a:rPr>
              <a:t>Aprovechar</a:t>
            </a:r>
            <a:r>
              <a:rPr lang="en-US" sz="2000" dirty="0">
                <a:solidFill>
                  <a:srgbClr val="595959"/>
                </a:solidFill>
                <a:latin typeface="Helvetica Light"/>
                <a:cs typeface="Helvetica Light"/>
              </a:rPr>
              <a:t> a </a:t>
            </a:r>
            <a:r>
              <a:rPr lang="en-US" sz="2000" dirty="0" err="1">
                <a:solidFill>
                  <a:srgbClr val="595959"/>
                </a:solidFill>
                <a:latin typeface="Helvetica Light"/>
                <a:cs typeface="Helvetica Light"/>
              </a:rPr>
              <a:t>fondo</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las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capacidades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que</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nos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ofrece</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cada</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plataforma</a:t>
            </a:r>
            <a:r>
              <a:rPr lang="en-US" sz="2000" dirty="0">
                <a:solidFill>
                  <a:srgbClr val="595959"/>
                </a:solidFill>
                <a:latin typeface="Helvetica Light"/>
                <a:cs typeface="Helvetica Light"/>
              </a:rPr>
              <a:t>.</a:t>
            </a:r>
          </a:p>
          <a:p>
            <a:pPr marL="342900" indent="-342900">
              <a:buFont typeface="Arial" panose="020B0604020202020204" pitchFamily="34" charset="0"/>
              <a:buChar char="•"/>
            </a:pPr>
            <a:endParaRPr lang="en-US" sz="2000" dirty="0">
              <a:solidFill>
                <a:srgbClr val="595959"/>
              </a:solidFill>
              <a:latin typeface="Helvetica Light"/>
              <a:cs typeface="Helvetica Light"/>
            </a:endParaRPr>
          </a:p>
          <a:p>
            <a:pPr marL="342900" indent="-342900">
              <a:buFont typeface="Arial" panose="020B0604020202020204" pitchFamily="34" charset="0"/>
              <a:buChar char="•"/>
            </a:pPr>
            <a:r>
              <a:rPr lang="en-US" sz="2000" dirty="0" err="1">
                <a:solidFill>
                  <a:srgbClr val="595959"/>
                </a:solidFill>
                <a:latin typeface="Helvetica Light"/>
                <a:cs typeface="Helvetica Light"/>
              </a:rPr>
              <a:t>Cubrir</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ciertas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necesidades</a:t>
            </a:r>
            <a:r>
              <a:rPr lang="en-US" sz="2000" dirty="0">
                <a:solidFill>
                  <a:srgbClr val="595959"/>
                </a:solidFill>
                <a:latin typeface="Helvetica Light"/>
                <a:cs typeface="Helvetica Light"/>
              </a:rPr>
              <a:t> con </a:t>
            </a:r>
            <a:r>
              <a:rPr lang="en-US" sz="2000" dirty="0" err="1">
                <a:solidFill>
                  <a:srgbClr val="595959"/>
                </a:solidFill>
                <a:latin typeface="Helvetica Light"/>
                <a:cs typeface="Helvetica Light"/>
              </a:rPr>
              <a:t>nuevos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controles</a:t>
            </a:r>
            <a:r>
              <a:rPr lang="en-US" sz="2000" dirty="0">
                <a:solidFill>
                  <a:srgbClr val="595959"/>
                </a:solidFill>
                <a:latin typeface="Helvetica Light"/>
                <a:cs typeface="Helvetica Light"/>
              </a:rPr>
              <a:t> o </a:t>
            </a:r>
            <a:r>
              <a:rPr lang="en-US" sz="2000" dirty="0" err="1">
                <a:solidFill>
                  <a:srgbClr val="595959"/>
                </a:solidFill>
                <a:latin typeface="Helvetica Light"/>
                <a:cs typeface="Helvetica Light"/>
              </a:rPr>
              <a:t>páginas</a:t>
            </a:r>
            <a:r>
              <a:rPr lang="en-US" sz="2000" dirty="0">
                <a:solidFill>
                  <a:srgbClr val="595959"/>
                </a:solidFill>
                <a:latin typeface="Helvetica Light"/>
                <a:cs typeface="Helvetica Light"/>
              </a:rPr>
              <a:t>.</a:t>
            </a:r>
          </a:p>
        </p:txBody>
      </p:sp>
    </p:spTree>
    <p:extLst>
      <p:ext uri="{BB962C8B-B14F-4D97-AF65-F5344CB8AC3E}">
        <p14:creationId xmlns:p14="http://schemas.microsoft.com/office/powerpoint/2010/main" val="354595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ilicon Valley Season 4 Episode 4 Not Hotdog (HBO)">
            <a:hlinkClick r:id="" action="ppaction://media"/>
            <a:extLst>
              <a:ext uri="{FF2B5EF4-FFF2-40B4-BE49-F238E27FC236}">
                <a16:creationId xmlns:a16="http://schemas.microsoft.com/office/drawing/2014/main" id="{5C568751-C55A-44D8-8C23-2877BA8ECB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3999" cy="5143500"/>
          </a:xfrm>
          <a:prstGeom prst="rect">
            <a:avLst/>
          </a:prstGeom>
        </p:spPr>
      </p:pic>
    </p:spTree>
    <p:extLst>
      <p:ext uri="{BB962C8B-B14F-4D97-AF65-F5344CB8AC3E}">
        <p14:creationId xmlns:p14="http://schemas.microsoft.com/office/powerpoint/2010/main" val="23337284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0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372776"/>
            <a:ext cx="8101946" cy="498964"/>
          </a:xfrm>
        </p:spPr>
        <p:txBody>
          <a:bodyPr>
            <a:normAutofit fontScale="90000"/>
          </a:bodyPr>
          <a:lstStyle/>
          <a:p>
            <a:r>
              <a:rPr lang="en-US" dirty="0"/>
              <a:t>SERVICIOS </a:t>
            </a:r>
            <a:r>
              <a:rPr lang="en-US" dirty="0">
                <a:solidFill>
                  <a:schemeClr val="accent2"/>
                </a:solidFill>
              </a:rPr>
              <a:t>PERSONALIZADOS</a:t>
            </a:r>
          </a:p>
        </p:txBody>
      </p:sp>
      <p:sp>
        <p:nvSpPr>
          <p:cNvPr id="4" name="Text Placeholder 3"/>
          <p:cNvSpPr>
            <a:spLocks noGrp="1"/>
          </p:cNvSpPr>
          <p:nvPr>
            <p:ph type="body" sz="quarter" idx="23"/>
          </p:nvPr>
        </p:nvSpPr>
        <p:spPr>
          <a:xfrm>
            <a:off x="380999" y="679000"/>
            <a:ext cx="8089573" cy="304800"/>
          </a:xfrm>
        </p:spPr>
        <p:txBody>
          <a:bodyPr>
            <a:normAutofit fontScale="85000" lnSpcReduction="20000"/>
          </a:bodyPr>
          <a:lstStyle/>
          <a:p>
            <a:r>
              <a:rPr lang="en-US" dirty="0" err="1"/>
              <a:t>DependencyService</a:t>
            </a:r>
            <a:endParaRPr lang="en-US" dirty="0"/>
          </a:p>
        </p:txBody>
      </p:sp>
      <p:sp>
        <p:nvSpPr>
          <p:cNvPr id="6" name="Rectangle 2"/>
          <p:cNvSpPr/>
          <p:nvPr/>
        </p:nvSpPr>
        <p:spPr>
          <a:xfrm>
            <a:off x="304801" y="1146664"/>
            <a:ext cx="8382000" cy="707886"/>
          </a:xfrm>
          <a:prstGeom prst="rect">
            <a:avLst/>
          </a:prstGeom>
        </p:spPr>
        <p:txBody>
          <a:bodyPr wrap="square">
            <a:spAutoFit/>
          </a:bodyPr>
          <a:lstStyle/>
          <a:p>
            <a:r>
              <a:rPr lang="en-US" sz="2000" dirty="0" err="1">
                <a:solidFill>
                  <a:srgbClr val="595959"/>
                </a:solidFill>
                <a:latin typeface="Helvetica Light"/>
                <a:cs typeface="Helvetica Light"/>
              </a:rPr>
              <a:t>Podemos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utilizar</a:t>
            </a:r>
            <a:r>
              <a:rPr lang="en-US" sz="2000" dirty="0">
                <a:solidFill>
                  <a:srgbClr val="595959"/>
                </a:solidFill>
                <a:latin typeface="Helvetica Light"/>
                <a:cs typeface="Helvetica Light"/>
              </a:rPr>
              <a:t> </a:t>
            </a:r>
            <a:r>
              <a:rPr lang="en-US" sz="2000" b="1" dirty="0" err="1">
                <a:solidFill>
                  <a:srgbClr val="595959"/>
                </a:solidFill>
                <a:latin typeface="Helvetica Light"/>
                <a:cs typeface="Helvetica Light"/>
              </a:rPr>
              <a:t>DependencyService</a:t>
            </a:r>
            <a:r>
              <a:rPr lang="en-US" sz="2000" dirty="0">
                <a:solidFill>
                  <a:srgbClr val="595959"/>
                </a:solidFill>
                <a:latin typeface="Helvetica Light"/>
                <a:cs typeface="Helvetica Light"/>
              </a:rPr>
              <a:t> para </a:t>
            </a:r>
            <a:r>
              <a:rPr lang="en-US" sz="2000" dirty="0" err="1">
                <a:solidFill>
                  <a:srgbClr val="595959"/>
                </a:solidFill>
                <a:latin typeface="Helvetica Light"/>
                <a:cs typeface="Helvetica Light"/>
              </a:rPr>
              <a:t>utilizar</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servicios</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específicos</a:t>
            </a:r>
            <a:r>
              <a:rPr lang="en-US" sz="2000" dirty="0">
                <a:solidFill>
                  <a:srgbClr val="595959"/>
                </a:solidFill>
                <a:latin typeface="Helvetica Light"/>
                <a:cs typeface="Helvetica Light"/>
              </a:rPr>
              <a:t> de </a:t>
            </a:r>
            <a:r>
              <a:rPr lang="en-US" sz="2000" dirty="0" err="1">
                <a:solidFill>
                  <a:srgbClr val="595959"/>
                </a:solidFill>
                <a:latin typeface="Helvetica Light"/>
                <a:cs typeface="Helvetica Light"/>
              </a:rPr>
              <a:t>cada</a:t>
            </a:r>
            <a:r>
              <a:rPr lang="en-US" sz="2000" dirty="0">
                <a:solidFill>
                  <a:srgbClr val="595959"/>
                </a:solidFill>
                <a:latin typeface="Helvetica Light"/>
                <a:cs typeface="Helvetica Light"/>
              </a:rPr>
              <a:t> </a:t>
            </a:r>
            <a:r>
              <a:rPr lang="en-US" sz="2000" dirty="0" err="1">
                <a:solidFill>
                  <a:srgbClr val="595959"/>
                </a:solidFill>
                <a:latin typeface="Helvetica Light"/>
                <a:cs typeface="Helvetica Light"/>
              </a:rPr>
              <a:t>plataforma</a:t>
            </a:r>
            <a:endParaRPr lang="en-US" sz="2000" dirty="0">
              <a:solidFill>
                <a:srgbClr val="595959"/>
              </a:solidFill>
              <a:latin typeface="Helvetica Light"/>
              <a:cs typeface="Helvetica Light"/>
            </a:endParaRPr>
          </a:p>
        </p:txBody>
      </p:sp>
      <p:sp>
        <p:nvSpPr>
          <p:cNvPr id="3" name="Rectángulo redondeado 2"/>
          <p:cNvSpPr/>
          <p:nvPr/>
        </p:nvSpPr>
        <p:spPr>
          <a:xfrm>
            <a:off x="685800" y="2785705"/>
            <a:ext cx="1295400" cy="1295400"/>
          </a:xfrm>
          <a:prstGeom prst="roundRect">
            <a:avLst/>
          </a:prstGeom>
          <a:solidFill>
            <a:schemeClr val="accent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a:p>
        </p:txBody>
      </p:sp>
      <p:sp>
        <p:nvSpPr>
          <p:cNvPr id="8" name="Rectangle 2"/>
          <p:cNvSpPr/>
          <p:nvPr/>
        </p:nvSpPr>
        <p:spPr>
          <a:xfrm>
            <a:off x="381000" y="1935407"/>
            <a:ext cx="2209800" cy="769441"/>
          </a:xfrm>
          <a:prstGeom prst="rect">
            <a:avLst/>
          </a:prstGeom>
        </p:spPr>
        <p:txBody>
          <a:bodyPr wrap="square">
            <a:spAutoFit/>
          </a:bodyPr>
          <a:lstStyle/>
          <a:p>
            <a:r>
              <a:rPr lang="en-US" sz="1100" dirty="0" err="1">
                <a:solidFill>
                  <a:srgbClr val="595959"/>
                </a:solidFill>
                <a:latin typeface="Helvetica Light"/>
                <a:cs typeface="Helvetica Light"/>
              </a:rPr>
              <a:t>Definiremos</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una</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interfaz</a:t>
            </a:r>
            <a:r>
              <a:rPr lang="en-US" sz="1100" dirty="0">
                <a:solidFill>
                  <a:srgbClr val="595959"/>
                </a:solidFill>
                <a:latin typeface="Helvetica Light"/>
                <a:cs typeface="Helvetica Light"/>
              </a:rPr>
              <a:t> del </a:t>
            </a:r>
            <a:r>
              <a:rPr lang="en-US" sz="1100" dirty="0" err="1">
                <a:solidFill>
                  <a:srgbClr val="595959"/>
                </a:solidFill>
                <a:latin typeface="Helvetica Light"/>
                <a:cs typeface="Helvetica Light"/>
              </a:rPr>
              <a:t>servicio</a:t>
            </a:r>
            <a:r>
              <a:rPr lang="en-US" sz="1100" dirty="0">
                <a:solidFill>
                  <a:srgbClr val="595959"/>
                </a:solidFill>
                <a:latin typeface="Helvetica Light"/>
                <a:cs typeface="Helvetica Light"/>
              </a:rPr>
              <a:t> y </a:t>
            </a:r>
            <a:r>
              <a:rPr lang="en-US" sz="1100" dirty="0" err="1">
                <a:solidFill>
                  <a:srgbClr val="595959"/>
                </a:solidFill>
                <a:latin typeface="Helvetica Light"/>
                <a:cs typeface="Helvetica Light"/>
              </a:rPr>
              <a:t>luego</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realizaremos</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implementaciones</a:t>
            </a:r>
            <a:r>
              <a:rPr lang="en-US" sz="1100" dirty="0">
                <a:solidFill>
                  <a:srgbClr val="595959"/>
                </a:solidFill>
                <a:latin typeface="Helvetica Light"/>
                <a:cs typeface="Helvetica Light"/>
              </a:rPr>
              <a:t> del </a:t>
            </a:r>
            <a:r>
              <a:rPr lang="en-US" sz="1100" dirty="0" err="1">
                <a:solidFill>
                  <a:srgbClr val="595959"/>
                </a:solidFill>
                <a:latin typeface="Helvetica Light"/>
                <a:cs typeface="Helvetica Light"/>
              </a:rPr>
              <a:t>mismo</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por</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plataforma</a:t>
            </a:r>
            <a:endParaRPr lang="en-US" sz="1100" dirty="0">
              <a:solidFill>
                <a:srgbClr val="595959"/>
              </a:solidFill>
              <a:latin typeface="Helvetica Light"/>
              <a:cs typeface="Helvetica Light"/>
            </a:endParaRPr>
          </a:p>
        </p:txBody>
      </p:sp>
      <p:sp>
        <p:nvSpPr>
          <p:cNvPr id="9" name="Rectangle 2"/>
          <p:cNvSpPr/>
          <p:nvPr/>
        </p:nvSpPr>
        <p:spPr>
          <a:xfrm>
            <a:off x="858805" y="2876550"/>
            <a:ext cx="949390" cy="261610"/>
          </a:xfrm>
          <a:prstGeom prst="rect">
            <a:avLst/>
          </a:prstGeom>
        </p:spPr>
        <p:txBody>
          <a:bodyPr wrap="square">
            <a:spAutoFit/>
          </a:bodyPr>
          <a:lstStyle/>
          <a:p>
            <a:r>
              <a:rPr lang="en-US" sz="1100" dirty="0" err="1">
                <a:solidFill>
                  <a:schemeClr val="bg1"/>
                </a:solidFill>
                <a:latin typeface="Helvetica Light"/>
                <a:cs typeface="Helvetica Light"/>
              </a:rPr>
              <a:t>ICallService</a:t>
            </a:r>
            <a:endParaRPr lang="en-US" sz="1100" dirty="0">
              <a:solidFill>
                <a:schemeClr val="bg1"/>
              </a:solidFill>
              <a:latin typeface="Helvetica Light"/>
              <a:cs typeface="Helvetica Light"/>
            </a:endParaRPr>
          </a:p>
        </p:txBody>
      </p:sp>
      <p:sp>
        <p:nvSpPr>
          <p:cNvPr id="10" name="Rectangle 2"/>
          <p:cNvSpPr/>
          <p:nvPr/>
        </p:nvSpPr>
        <p:spPr>
          <a:xfrm>
            <a:off x="762000" y="3515761"/>
            <a:ext cx="1142999" cy="369332"/>
          </a:xfrm>
          <a:prstGeom prst="rect">
            <a:avLst/>
          </a:prstGeom>
        </p:spPr>
        <p:txBody>
          <a:bodyPr wrap="square">
            <a:spAutoFit/>
          </a:bodyPr>
          <a:lstStyle/>
          <a:p>
            <a:r>
              <a:rPr lang="en-US" sz="900" dirty="0" err="1">
                <a:solidFill>
                  <a:schemeClr val="bg1"/>
                </a:solidFill>
                <a:latin typeface="Helvetica Light"/>
                <a:cs typeface="Helvetica Light"/>
              </a:rPr>
              <a:t>MakeCall</a:t>
            </a:r>
            <a:r>
              <a:rPr lang="en-US" sz="900" dirty="0">
                <a:solidFill>
                  <a:schemeClr val="bg1"/>
                </a:solidFill>
                <a:latin typeface="Helvetica Light"/>
                <a:cs typeface="Helvetica Light"/>
              </a:rPr>
              <a:t>(string Phone)</a:t>
            </a:r>
          </a:p>
        </p:txBody>
      </p:sp>
      <p:cxnSp>
        <p:nvCxnSpPr>
          <p:cNvPr id="11" name="Conector recto 10"/>
          <p:cNvCxnSpPr/>
          <p:nvPr/>
        </p:nvCxnSpPr>
        <p:spPr>
          <a:xfrm>
            <a:off x="762000" y="3138160"/>
            <a:ext cx="11429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Flecha derecha 11"/>
          <p:cNvSpPr/>
          <p:nvPr/>
        </p:nvSpPr>
        <p:spPr>
          <a:xfrm>
            <a:off x="2286000" y="2913484"/>
            <a:ext cx="2590800" cy="334411"/>
          </a:xfrm>
          <a:prstGeom prst="rightArrow">
            <a:avLst/>
          </a:prstGeom>
          <a:solidFill>
            <a:schemeClr val="accent2">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a:p>
        </p:txBody>
      </p:sp>
      <p:sp>
        <p:nvSpPr>
          <p:cNvPr id="14" name="Rectangle 2"/>
          <p:cNvSpPr/>
          <p:nvPr/>
        </p:nvSpPr>
        <p:spPr>
          <a:xfrm>
            <a:off x="2476500" y="3247895"/>
            <a:ext cx="2209800" cy="430887"/>
          </a:xfrm>
          <a:prstGeom prst="rect">
            <a:avLst/>
          </a:prstGeom>
        </p:spPr>
        <p:txBody>
          <a:bodyPr wrap="square">
            <a:spAutoFit/>
          </a:bodyPr>
          <a:lstStyle/>
          <a:p>
            <a:r>
              <a:rPr lang="en-US" sz="1100" dirty="0" err="1">
                <a:solidFill>
                  <a:srgbClr val="595959"/>
                </a:solidFill>
                <a:latin typeface="Helvetica Light"/>
                <a:cs typeface="Helvetica Light"/>
              </a:rPr>
              <a:t>Facilitamos</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una</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implementación</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por</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cada</a:t>
            </a:r>
            <a:r>
              <a:rPr lang="en-US" sz="1100" dirty="0">
                <a:solidFill>
                  <a:srgbClr val="595959"/>
                </a:solidFill>
                <a:latin typeface="Helvetica Light"/>
                <a:cs typeface="Helvetica Light"/>
              </a:rPr>
              <a:t> </a:t>
            </a:r>
            <a:r>
              <a:rPr lang="en-US" sz="1100" dirty="0" err="1">
                <a:solidFill>
                  <a:srgbClr val="595959"/>
                </a:solidFill>
                <a:latin typeface="Helvetica Light"/>
                <a:cs typeface="Helvetica Light"/>
              </a:rPr>
              <a:t>plataforma</a:t>
            </a:r>
            <a:endParaRPr lang="en-US" sz="1100" dirty="0">
              <a:solidFill>
                <a:srgbClr val="595959"/>
              </a:solidFill>
              <a:latin typeface="Helvetica Light"/>
              <a:cs typeface="Helvetica Light"/>
            </a:endParaRPr>
          </a:p>
        </p:txBody>
      </p:sp>
      <p:pic>
        <p:nvPicPr>
          <p:cNvPr id="13" name="Imagen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7773" y="1854041"/>
            <a:ext cx="689314" cy="689314"/>
          </a:xfrm>
          <a:prstGeom prst="rect">
            <a:avLst/>
          </a:prstGeom>
        </p:spPr>
      </p:pic>
      <p:pic>
        <p:nvPicPr>
          <p:cNvPr id="15" name="Imagen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7774" y="2745676"/>
            <a:ext cx="689314" cy="689314"/>
          </a:xfrm>
          <a:prstGeom prst="rect">
            <a:avLst/>
          </a:prstGeom>
        </p:spPr>
      </p:pic>
      <p:pic>
        <p:nvPicPr>
          <p:cNvPr id="16" name="Imagen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21201" y="3637310"/>
            <a:ext cx="691200" cy="691200"/>
          </a:xfrm>
          <a:prstGeom prst="rect">
            <a:avLst/>
          </a:prstGeom>
        </p:spPr>
      </p:pic>
      <p:sp>
        <p:nvSpPr>
          <p:cNvPr id="17" name="Rectángulo 16"/>
          <p:cNvSpPr/>
          <p:nvPr/>
        </p:nvSpPr>
        <p:spPr>
          <a:xfrm>
            <a:off x="5907087" y="1935407"/>
            <a:ext cx="1560513" cy="48394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a:p>
        </p:txBody>
      </p:sp>
      <p:sp>
        <p:nvSpPr>
          <p:cNvPr id="19" name="Rectángulo 18"/>
          <p:cNvSpPr/>
          <p:nvPr/>
        </p:nvSpPr>
        <p:spPr>
          <a:xfrm>
            <a:off x="5907086" y="2841253"/>
            <a:ext cx="1560513" cy="48394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a:p>
        </p:txBody>
      </p:sp>
      <p:sp>
        <p:nvSpPr>
          <p:cNvPr id="20" name="Rectángulo 19"/>
          <p:cNvSpPr/>
          <p:nvPr/>
        </p:nvSpPr>
        <p:spPr>
          <a:xfrm>
            <a:off x="5903634" y="3762985"/>
            <a:ext cx="1560513" cy="48394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a:p>
        </p:txBody>
      </p:sp>
      <p:sp>
        <p:nvSpPr>
          <p:cNvPr id="21" name="Rectangle 2"/>
          <p:cNvSpPr/>
          <p:nvPr/>
        </p:nvSpPr>
        <p:spPr>
          <a:xfrm>
            <a:off x="6052496" y="2012350"/>
            <a:ext cx="1269694" cy="307777"/>
          </a:xfrm>
          <a:prstGeom prst="rect">
            <a:avLst/>
          </a:prstGeom>
        </p:spPr>
        <p:txBody>
          <a:bodyPr wrap="square">
            <a:spAutoFit/>
          </a:bodyPr>
          <a:lstStyle/>
          <a:p>
            <a:r>
              <a:rPr lang="en-US" sz="1400" dirty="0" err="1">
                <a:solidFill>
                  <a:schemeClr val="bg1"/>
                </a:solidFill>
                <a:latin typeface="Helvetica Light"/>
                <a:cs typeface="Helvetica Light"/>
              </a:rPr>
              <a:t>CallService</a:t>
            </a:r>
            <a:endParaRPr lang="en-US" sz="1400" dirty="0">
              <a:solidFill>
                <a:schemeClr val="bg1"/>
              </a:solidFill>
              <a:latin typeface="Helvetica Light"/>
              <a:cs typeface="Helvetica Light"/>
            </a:endParaRPr>
          </a:p>
        </p:txBody>
      </p:sp>
      <p:sp>
        <p:nvSpPr>
          <p:cNvPr id="22" name="Rectangle 2"/>
          <p:cNvSpPr/>
          <p:nvPr/>
        </p:nvSpPr>
        <p:spPr>
          <a:xfrm>
            <a:off x="6096000" y="2926020"/>
            <a:ext cx="1269694" cy="307777"/>
          </a:xfrm>
          <a:prstGeom prst="rect">
            <a:avLst/>
          </a:prstGeom>
        </p:spPr>
        <p:txBody>
          <a:bodyPr wrap="square">
            <a:spAutoFit/>
          </a:bodyPr>
          <a:lstStyle/>
          <a:p>
            <a:r>
              <a:rPr lang="en-US" sz="1400" dirty="0" err="1">
                <a:solidFill>
                  <a:schemeClr val="bg1"/>
                </a:solidFill>
                <a:latin typeface="Helvetica Light"/>
                <a:cs typeface="Helvetica Light"/>
              </a:rPr>
              <a:t>CallService</a:t>
            </a:r>
            <a:endParaRPr lang="en-US" sz="1400" dirty="0">
              <a:solidFill>
                <a:schemeClr val="bg1"/>
              </a:solidFill>
              <a:latin typeface="Helvetica Light"/>
              <a:cs typeface="Helvetica Light"/>
            </a:endParaRPr>
          </a:p>
        </p:txBody>
      </p:sp>
      <p:sp>
        <p:nvSpPr>
          <p:cNvPr id="23" name="Rectangle 2"/>
          <p:cNvSpPr/>
          <p:nvPr/>
        </p:nvSpPr>
        <p:spPr>
          <a:xfrm>
            <a:off x="6096000" y="3829021"/>
            <a:ext cx="1269694" cy="307777"/>
          </a:xfrm>
          <a:prstGeom prst="rect">
            <a:avLst/>
          </a:prstGeom>
        </p:spPr>
        <p:txBody>
          <a:bodyPr wrap="square">
            <a:spAutoFit/>
          </a:bodyPr>
          <a:lstStyle/>
          <a:p>
            <a:r>
              <a:rPr lang="en-US" sz="1400" dirty="0" err="1">
                <a:solidFill>
                  <a:schemeClr val="bg1"/>
                </a:solidFill>
                <a:latin typeface="Helvetica Light"/>
                <a:cs typeface="Helvetica Light"/>
              </a:rPr>
              <a:t>CallService</a:t>
            </a:r>
            <a:endParaRPr lang="en-US" sz="1400" dirty="0">
              <a:solidFill>
                <a:schemeClr val="bg1"/>
              </a:solidFill>
              <a:latin typeface="Helvetica Light"/>
              <a:cs typeface="Helvetica Light"/>
            </a:endParaRPr>
          </a:p>
        </p:txBody>
      </p:sp>
      <p:cxnSp>
        <p:nvCxnSpPr>
          <p:cNvPr id="24" name="Conector recto de flecha 23"/>
          <p:cNvCxnSpPr>
            <a:stCxn id="17" idx="3"/>
          </p:cNvCxnSpPr>
          <p:nvPr/>
        </p:nvCxnSpPr>
        <p:spPr>
          <a:xfrm flipV="1">
            <a:off x="7467600" y="2166238"/>
            <a:ext cx="685800" cy="111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ector recto de flecha 25"/>
          <p:cNvCxnSpPr/>
          <p:nvPr/>
        </p:nvCxnSpPr>
        <p:spPr>
          <a:xfrm flipV="1">
            <a:off x="7464147" y="3090333"/>
            <a:ext cx="685800" cy="111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p:cNvCxnSpPr/>
          <p:nvPr/>
        </p:nvCxnSpPr>
        <p:spPr>
          <a:xfrm flipV="1">
            <a:off x="7460780" y="4014428"/>
            <a:ext cx="685800" cy="111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
          <p:cNvSpPr/>
          <p:nvPr/>
        </p:nvSpPr>
        <p:spPr>
          <a:xfrm>
            <a:off x="8137249" y="2027762"/>
            <a:ext cx="1006751" cy="261610"/>
          </a:xfrm>
          <a:prstGeom prst="rect">
            <a:avLst/>
          </a:prstGeom>
        </p:spPr>
        <p:txBody>
          <a:bodyPr wrap="square">
            <a:spAutoFit/>
          </a:bodyPr>
          <a:lstStyle/>
          <a:p>
            <a:r>
              <a:rPr lang="en-US" sz="1100" dirty="0" err="1">
                <a:solidFill>
                  <a:srgbClr val="595959"/>
                </a:solidFill>
                <a:latin typeface="Helvetica Light"/>
                <a:cs typeface="Helvetica Light"/>
              </a:rPr>
              <a:t>OpenUrl</a:t>
            </a:r>
            <a:endParaRPr lang="en-US" sz="1100" dirty="0">
              <a:solidFill>
                <a:srgbClr val="595959"/>
              </a:solidFill>
              <a:latin typeface="Helvetica Light"/>
              <a:cs typeface="Helvetica Light"/>
            </a:endParaRPr>
          </a:p>
        </p:txBody>
      </p:sp>
      <p:sp>
        <p:nvSpPr>
          <p:cNvPr id="29" name="Rectangle 2"/>
          <p:cNvSpPr/>
          <p:nvPr/>
        </p:nvSpPr>
        <p:spPr>
          <a:xfrm>
            <a:off x="8137249" y="2959357"/>
            <a:ext cx="1006751" cy="261610"/>
          </a:xfrm>
          <a:prstGeom prst="rect">
            <a:avLst/>
          </a:prstGeom>
        </p:spPr>
        <p:txBody>
          <a:bodyPr wrap="square">
            <a:spAutoFit/>
          </a:bodyPr>
          <a:lstStyle/>
          <a:p>
            <a:r>
              <a:rPr lang="en-US" sz="1100" dirty="0">
                <a:solidFill>
                  <a:srgbClr val="595959"/>
                </a:solidFill>
                <a:latin typeface="Helvetica Light"/>
                <a:cs typeface="Helvetica Light"/>
              </a:rPr>
              <a:t>Intent Uri</a:t>
            </a:r>
          </a:p>
        </p:txBody>
      </p:sp>
      <p:sp>
        <p:nvSpPr>
          <p:cNvPr id="30" name="Rectangle 2"/>
          <p:cNvSpPr/>
          <p:nvPr/>
        </p:nvSpPr>
        <p:spPr>
          <a:xfrm>
            <a:off x="8137248" y="3874151"/>
            <a:ext cx="1006751" cy="230832"/>
          </a:xfrm>
          <a:prstGeom prst="rect">
            <a:avLst/>
          </a:prstGeom>
        </p:spPr>
        <p:txBody>
          <a:bodyPr wrap="square">
            <a:spAutoFit/>
          </a:bodyPr>
          <a:lstStyle/>
          <a:p>
            <a:r>
              <a:rPr lang="en-US" sz="900" dirty="0" err="1">
                <a:solidFill>
                  <a:srgbClr val="595959"/>
                </a:solidFill>
                <a:latin typeface="Helvetica Light"/>
                <a:cs typeface="Helvetica Light"/>
              </a:rPr>
              <a:t>PhoneCallTask</a:t>
            </a:r>
            <a:endParaRPr lang="en-US" sz="900" dirty="0">
              <a:solidFill>
                <a:srgbClr val="595959"/>
              </a:solidFill>
              <a:latin typeface="Helvetica Light"/>
              <a:cs typeface="Helvetica Light"/>
            </a:endParaRPr>
          </a:p>
        </p:txBody>
      </p:sp>
    </p:spTree>
    <p:extLst>
      <p:ext uri="{BB962C8B-B14F-4D97-AF65-F5344CB8AC3E}">
        <p14:creationId xmlns:p14="http://schemas.microsoft.com/office/powerpoint/2010/main" val="157374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0-#ppt_w/2"/>
                                          </p:val>
                                        </p:tav>
                                        <p:tav tm="100000">
                                          <p:val>
                                            <p:strVal val="#ppt_x"/>
                                          </p:val>
                                        </p:tav>
                                      </p:tavLst>
                                    </p:anim>
                                    <p:anim calcmode="lin" valueType="num">
                                      <p:cBhvr additive="base">
                                        <p:cTn id="32" dur="500" fill="hold"/>
                                        <p:tgtEl>
                                          <p:spTgt spid="12"/>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0-#ppt_w/2"/>
                                          </p:val>
                                        </p:tav>
                                        <p:tav tm="100000">
                                          <p:val>
                                            <p:strVal val="#ppt_x"/>
                                          </p:val>
                                        </p:tav>
                                      </p:tavLst>
                                    </p:anim>
                                    <p:anim calcmode="lin" valueType="num">
                                      <p:cBhvr additive="base">
                                        <p:cTn id="36" dur="500" fill="hold"/>
                                        <p:tgtEl>
                                          <p:spTgt spid="14"/>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ID="1" presetClass="entr" presetSubtype="0" fill="hold" nodeType="afterEffect">
                                  <p:stCondLst>
                                    <p:cond delay="0"/>
                                  </p:stCondLst>
                                  <p:childTnLst>
                                    <p:set>
                                      <p:cBhvr>
                                        <p:cTn id="39" dur="1" fill="hold">
                                          <p:stCondLst>
                                            <p:cond delay="0"/>
                                          </p:stCondLst>
                                        </p:cTn>
                                        <p:tgtEl>
                                          <p:spTgt spid="15"/>
                                        </p:tgtEl>
                                        <p:attrNameLst>
                                          <p:attrName>style.visibility</p:attrName>
                                        </p:attrNameLst>
                                      </p:cBhvr>
                                      <p:to>
                                        <p:strVal val="visible"/>
                                      </p:to>
                                    </p:set>
                                  </p:childTnLst>
                                </p:cTn>
                              </p:par>
                            </p:childTnLst>
                          </p:cTn>
                        </p:par>
                        <p:par>
                          <p:cTn id="40" fill="hold">
                            <p:stCondLst>
                              <p:cond delay="500"/>
                            </p:stCondLst>
                            <p:childTnLst>
                              <p:par>
                                <p:cTn id="41" presetID="1" presetClass="entr" presetSubtype="0" fill="hold" nodeType="after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par>
                          <p:cTn id="43" fill="hold">
                            <p:stCondLst>
                              <p:cond delay="500"/>
                            </p:stCondLst>
                            <p:childTnLst>
                              <p:par>
                                <p:cTn id="44" presetID="1" presetClass="entr" presetSubtype="0" fill="hold" nodeType="afterEffect">
                                  <p:stCondLst>
                                    <p:cond delay="0"/>
                                  </p:stCondLst>
                                  <p:childTnLst>
                                    <p:set>
                                      <p:cBhvr>
                                        <p:cTn id="45" dur="1" fill="hold">
                                          <p:stCondLst>
                                            <p:cond delay="0"/>
                                          </p:stCondLst>
                                        </p:cTn>
                                        <p:tgtEl>
                                          <p:spTgt spid="16"/>
                                        </p:tgtEl>
                                        <p:attrNameLst>
                                          <p:attrName>style.visibility</p:attrName>
                                        </p:attrNameLst>
                                      </p:cBhvr>
                                      <p:to>
                                        <p:strVal val="visible"/>
                                      </p:to>
                                    </p:set>
                                  </p:childTnLst>
                                </p:cTn>
                              </p:par>
                            </p:childTnLst>
                          </p:cTn>
                        </p:par>
                        <p:par>
                          <p:cTn id="46" fill="hold">
                            <p:stCondLst>
                              <p:cond delay="500"/>
                            </p:stCondLst>
                            <p:childTnLst>
                              <p:par>
                                <p:cTn id="47" presetID="1" presetClass="entr" presetSubtype="0"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par>
                          <p:cTn id="49" fill="hold">
                            <p:stCondLst>
                              <p:cond delay="500"/>
                            </p:stCondLst>
                            <p:childTnLst>
                              <p:par>
                                <p:cTn id="50" presetID="1" presetClass="entr" presetSubtype="0"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childTnLst>
                                </p:cTn>
                              </p:par>
                            </p:childTnLst>
                          </p:cTn>
                        </p:par>
                        <p:par>
                          <p:cTn id="52" fill="hold">
                            <p:stCondLst>
                              <p:cond delay="500"/>
                            </p:stCondLst>
                            <p:childTnLst>
                              <p:par>
                                <p:cTn id="53" presetID="1" presetClass="entr" presetSubtype="0"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par>
                          <p:cTn id="55" fill="hold">
                            <p:stCondLst>
                              <p:cond delay="500"/>
                            </p:stCondLst>
                            <p:childTnLst>
                              <p:par>
                                <p:cTn id="56" presetID="1" presetClass="entr" presetSubtype="0" fill="hold" grpId="0" nodeType="afterEffect">
                                  <p:stCondLst>
                                    <p:cond delay="0"/>
                                  </p:stCondLst>
                                  <p:childTnLst>
                                    <p:set>
                                      <p:cBhvr>
                                        <p:cTn id="57" dur="1" fill="hold">
                                          <p:stCondLst>
                                            <p:cond delay="0"/>
                                          </p:stCondLst>
                                        </p:cTn>
                                        <p:tgtEl>
                                          <p:spTgt spid="22"/>
                                        </p:tgtEl>
                                        <p:attrNameLst>
                                          <p:attrName>style.visibility</p:attrName>
                                        </p:attrNameLst>
                                      </p:cBhvr>
                                      <p:to>
                                        <p:strVal val="visible"/>
                                      </p:to>
                                    </p:set>
                                  </p:childTnLst>
                                </p:cTn>
                              </p:par>
                            </p:childTnLst>
                          </p:cTn>
                        </p:par>
                        <p:par>
                          <p:cTn id="58" fill="hold">
                            <p:stCondLst>
                              <p:cond delay="500"/>
                            </p:stCondLst>
                            <p:childTnLst>
                              <p:par>
                                <p:cTn id="59" presetID="1" presetClass="entr" presetSubtype="0" fill="hold" grpId="0" nodeType="after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par>
                          <p:cTn id="61" fill="hold">
                            <p:stCondLst>
                              <p:cond delay="500"/>
                            </p:stCondLst>
                            <p:childTnLst>
                              <p:par>
                                <p:cTn id="62" presetID="1" presetClass="entr" presetSubtype="0" fill="hold" grpId="0" nodeType="afterEffect">
                                  <p:stCondLst>
                                    <p:cond delay="0"/>
                                  </p:stCondLst>
                                  <p:childTnLst>
                                    <p:set>
                                      <p:cBhvr>
                                        <p:cTn id="63" dur="1" fill="hold">
                                          <p:stCondLst>
                                            <p:cond delay="0"/>
                                          </p:stCondLst>
                                        </p:cTn>
                                        <p:tgtEl>
                                          <p:spTgt spid="23"/>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28"/>
                                        </p:tgtEl>
                                        <p:attrNameLst>
                                          <p:attrName>style.visibility</p:attrName>
                                        </p:attrNameLst>
                                      </p:cBhvr>
                                      <p:to>
                                        <p:strVal val="visible"/>
                                      </p:to>
                                    </p:set>
                                  </p:childTnLst>
                                </p:cTn>
                              </p:par>
                              <p:par>
                                <p:cTn id="68" presetID="1" presetClass="entr" presetSubtype="0" fill="hold" nodeType="withEffect">
                                  <p:stCondLst>
                                    <p:cond delay="0"/>
                                  </p:stCondLst>
                                  <p:childTnLst>
                                    <p:set>
                                      <p:cBhvr>
                                        <p:cTn id="69" dur="1" fill="hold">
                                          <p:stCondLst>
                                            <p:cond delay="0"/>
                                          </p:stCondLst>
                                        </p:cTn>
                                        <p:tgtEl>
                                          <p:spTgt spid="24"/>
                                        </p:tgtEl>
                                        <p:attrNameLst>
                                          <p:attrName>style.visibility</p:attrName>
                                        </p:attrNameLst>
                                      </p:cBhvr>
                                      <p:to>
                                        <p:strVal val="visible"/>
                                      </p:to>
                                    </p:set>
                                  </p:childTnLst>
                                </p:cTn>
                              </p:par>
                              <p:par>
                                <p:cTn id="70" presetID="1" presetClass="entr" presetSubtype="0" fill="hold" nodeType="withEffect">
                                  <p:stCondLst>
                                    <p:cond delay="0"/>
                                  </p:stCondLst>
                                  <p:childTnLst>
                                    <p:set>
                                      <p:cBhvr>
                                        <p:cTn id="71" dur="1" fill="hold">
                                          <p:stCondLst>
                                            <p:cond delay="0"/>
                                          </p:stCondLst>
                                        </p:cTn>
                                        <p:tgtEl>
                                          <p:spTgt spid="26"/>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29"/>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childTnLst>
                                </p:cTn>
                              </p:par>
                              <p:par>
                                <p:cTn id="76" presetID="1" presetClass="entr" presetSubtype="0" fill="hold" nodeType="withEffect">
                                  <p:stCondLst>
                                    <p:cond delay="0"/>
                                  </p:stCondLst>
                                  <p:childTnLst>
                                    <p:set>
                                      <p:cBhvr>
                                        <p:cTn id="77"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2" grpId="0" animBg="1"/>
      <p:bldP spid="14" grpId="0"/>
      <p:bldP spid="17" grpId="0" animBg="1"/>
      <p:bldP spid="19" grpId="0" animBg="1"/>
      <p:bldP spid="20" grpId="0" animBg="1"/>
      <p:bldP spid="21" grpId="0"/>
      <p:bldP spid="22" grpId="0"/>
      <p:bldP spid="23" grpId="0"/>
      <p:bldP spid="28" grpId="0"/>
      <p:bldP spid="29" grpId="0"/>
      <p:bldP spid="3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551" y="217469"/>
            <a:ext cx="4796682" cy="1188009"/>
          </a:xfrm>
        </p:spPr>
        <p:txBody>
          <a:bodyPr>
            <a:normAutofit fontScale="90000"/>
          </a:bodyPr>
          <a:lstStyle/>
          <a:p>
            <a:r>
              <a:rPr lang="en-US" sz="4799" dirty="0"/>
              <a:t>Plugins</a:t>
            </a:r>
            <a:br>
              <a:rPr lang="en-US" sz="4799" dirty="0"/>
            </a:br>
            <a:r>
              <a:rPr lang="en-US" sz="3200" dirty="0"/>
              <a:t>Xamarin</a:t>
            </a:r>
          </a:p>
        </p:txBody>
      </p:sp>
      <p:sp>
        <p:nvSpPr>
          <p:cNvPr id="44" name="Rectangle 43"/>
          <p:cNvSpPr/>
          <p:nvPr/>
        </p:nvSpPr>
        <p:spPr bwMode="auto">
          <a:xfrm>
            <a:off x="1016762" y="1622804"/>
            <a:ext cx="7110478" cy="1099338"/>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5" name="TextBox 44"/>
          <p:cNvSpPr txBox="1"/>
          <p:nvPr/>
        </p:nvSpPr>
        <p:spPr>
          <a:xfrm>
            <a:off x="1016762" y="1779845"/>
            <a:ext cx="7110477" cy="725042"/>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3300" dirty="0">
                <a:solidFill>
                  <a:schemeClr val="bg1"/>
                </a:solidFill>
                <a:latin typeface="+mj-lt"/>
              </a:rPr>
              <a:t>Common API</a:t>
            </a:r>
          </a:p>
        </p:txBody>
      </p:sp>
      <p:grpSp>
        <p:nvGrpSpPr>
          <p:cNvPr id="10" name="Group 9"/>
          <p:cNvGrpSpPr/>
          <p:nvPr/>
        </p:nvGrpSpPr>
        <p:grpSpPr>
          <a:xfrm>
            <a:off x="1016762" y="3069627"/>
            <a:ext cx="7110478" cy="1065667"/>
            <a:chOff x="1125407" y="4176479"/>
            <a:chExt cx="9481982" cy="1421090"/>
          </a:xfrm>
        </p:grpSpPr>
        <p:pic>
          <p:nvPicPr>
            <p:cNvPr id="9" name="Picture 8" descr="Icon_A.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25407" y="4176480"/>
              <a:ext cx="1061431" cy="1421089"/>
            </a:xfrm>
            <a:prstGeom prst="rect">
              <a:avLst/>
            </a:prstGeom>
          </p:spPr>
        </p:pic>
        <p:pic>
          <p:nvPicPr>
            <p:cNvPr id="65" name="Picture 6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737039" y="4305705"/>
              <a:ext cx="1207292" cy="1080559"/>
            </a:xfrm>
            <a:prstGeom prst="rect">
              <a:avLst/>
            </a:prstGeom>
          </p:spPr>
        </p:pic>
        <p:pic>
          <p:nvPicPr>
            <p:cNvPr id="68" name="Picture 6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494532" y="4305705"/>
              <a:ext cx="1206330" cy="1191619"/>
            </a:xfrm>
            <a:prstGeom prst="rect">
              <a:avLst/>
            </a:prstGeom>
          </p:spPr>
        </p:pic>
        <p:pic>
          <p:nvPicPr>
            <p:cNvPr id="69" name="Picture 6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251063" y="4176480"/>
              <a:ext cx="1137969" cy="1375388"/>
            </a:xfrm>
            <a:prstGeom prst="rect">
              <a:avLst/>
            </a:prstGeom>
          </p:spPr>
        </p:pic>
        <p:pic>
          <p:nvPicPr>
            <p:cNvPr id="70" name="Picture 69"/>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9583500" y="4176479"/>
              <a:ext cx="1023889" cy="1421089"/>
            </a:xfrm>
            <a:prstGeom prst="rect">
              <a:avLst/>
            </a:prstGeom>
          </p:spPr>
        </p:pic>
        <p:pic>
          <p:nvPicPr>
            <p:cNvPr id="71" name="Picture 7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7939233" y="4416765"/>
              <a:ext cx="1094067" cy="1080559"/>
            </a:xfrm>
            <a:prstGeom prst="rect">
              <a:avLst/>
            </a:prstGeom>
          </p:spPr>
        </p:pic>
      </p:grpSp>
      <p:sp>
        <p:nvSpPr>
          <p:cNvPr id="81" name="Title 1"/>
          <p:cNvSpPr txBox="1">
            <a:spLocks/>
          </p:cNvSpPr>
          <p:nvPr/>
        </p:nvSpPr>
        <p:spPr>
          <a:xfrm>
            <a:off x="4504222" y="377921"/>
            <a:ext cx="4281989" cy="386173"/>
          </a:xfrm>
          <a:prstGeom prst="rect">
            <a:avLst/>
          </a:prstGeom>
        </p:spPr>
        <p:txBody>
          <a:bodyPr vert="horz" wrap="square" lIns="109713" tIns="68570" rIns="109713" bIns="6857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100"/>
              <a:t>github.com/xamarin/plugins</a:t>
            </a:r>
          </a:p>
          <a:p>
            <a:pPr algn="ctr"/>
            <a:endParaRPr lang="en-US" sz="2100"/>
          </a:p>
        </p:txBody>
      </p:sp>
    </p:spTree>
    <p:extLst>
      <p:ext uri="{BB962C8B-B14F-4D97-AF65-F5344CB8AC3E}">
        <p14:creationId xmlns:p14="http://schemas.microsoft.com/office/powerpoint/2010/main" val="558214594"/>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solidFill>
                  <a:schemeClr val="bg1"/>
                </a:solidFill>
              </a:rPr>
              <a:t>Continuamos: </a:t>
            </a:r>
            <a:r>
              <a:rPr lang="es-ES" sz="3971" dirty="0" err="1">
                <a:solidFill>
                  <a:schemeClr val="bg1"/>
                </a:solidFill>
              </a:rPr>
              <a:t>Plugins</a:t>
            </a:r>
            <a:endParaRPr lang="es-ES" sz="3971" dirty="0">
              <a:solidFill>
                <a:schemeClr val="bg1"/>
              </a:solidFill>
            </a:endParaRPr>
          </a:p>
        </p:txBody>
      </p:sp>
      <p:sp>
        <p:nvSpPr>
          <p:cNvPr id="5" name="Marcador de texto 4"/>
          <p:cNvSpPr>
            <a:spLocks noGrp="1"/>
          </p:cNvSpPr>
          <p:nvPr>
            <p:ph type="subTitle" idx="1"/>
          </p:nvPr>
        </p:nvSpPr>
        <p:spPr/>
        <p:txBody>
          <a:bodyPr/>
          <a:lstStyle/>
          <a:p>
            <a:r>
              <a:rPr lang="es-ES" dirty="0" err="1">
                <a:solidFill>
                  <a:schemeClr val="bg1"/>
                </a:solidFill>
              </a:rPr>
              <a:t>Utiizando</a:t>
            </a:r>
            <a:r>
              <a:rPr lang="es-ES" dirty="0">
                <a:solidFill>
                  <a:schemeClr val="bg1"/>
                </a:solidFill>
              </a:rPr>
              <a:t> Plugin para acceder a la cámara</a:t>
            </a:r>
          </a:p>
        </p:txBody>
      </p:sp>
    </p:spTree>
    <p:extLst>
      <p:ext uri="{BB962C8B-B14F-4D97-AF65-F5344CB8AC3E}">
        <p14:creationId xmlns:p14="http://schemas.microsoft.com/office/powerpoint/2010/main" val="15299155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C90582-1347-4B49-8FAA-44344DA2A1D9}"/>
              </a:ext>
            </a:extLst>
          </p:cNvPr>
          <p:cNvSpPr>
            <a:spLocks noGrp="1"/>
          </p:cNvSpPr>
          <p:nvPr>
            <p:ph type="title"/>
          </p:nvPr>
        </p:nvSpPr>
        <p:spPr/>
        <p:txBody>
          <a:bodyPr/>
          <a:lstStyle/>
          <a:p>
            <a:r>
              <a:rPr lang="es-ES" dirty="0"/>
              <a:t>Peticiones Http -&gt; 100% compartidas</a:t>
            </a:r>
          </a:p>
        </p:txBody>
      </p:sp>
      <p:sp>
        <p:nvSpPr>
          <p:cNvPr id="27" name="Rectángulo 26">
            <a:extLst>
              <a:ext uri="{FF2B5EF4-FFF2-40B4-BE49-F238E27FC236}">
                <a16:creationId xmlns:a16="http://schemas.microsoft.com/office/drawing/2014/main" id="{359D0F67-4954-4005-BEC1-985E212BE212}"/>
              </a:ext>
            </a:extLst>
          </p:cNvPr>
          <p:cNvSpPr/>
          <p:nvPr/>
        </p:nvSpPr>
        <p:spPr>
          <a:xfrm>
            <a:off x="457201" y="1062908"/>
            <a:ext cx="8438706" cy="3046988"/>
          </a:xfrm>
          <a:prstGeom prst="rect">
            <a:avLst/>
          </a:prstGeom>
        </p:spPr>
        <p:txBody>
          <a:bodyPr wrap="square">
            <a:spAutoFit/>
          </a:bodyPr>
          <a:lstStyle/>
          <a:p>
            <a:r>
              <a:rPr lang="es-ES" sz="1600" dirty="0" err="1">
                <a:latin typeface="Consolas" panose="020B0609020204030204" pitchFamily="49" charset="0"/>
              </a:rPr>
              <a:t>public</a:t>
            </a:r>
            <a:r>
              <a:rPr lang="es-ES" sz="1600" dirty="0">
                <a:latin typeface="Consolas" panose="020B0609020204030204" pitchFamily="49" charset="0"/>
              </a:rPr>
              <a:t> </a:t>
            </a:r>
            <a:r>
              <a:rPr lang="es-ES" sz="1600" dirty="0" err="1">
                <a:latin typeface="Consolas" panose="020B0609020204030204" pitchFamily="49" charset="0"/>
              </a:rPr>
              <a:t>async</a:t>
            </a:r>
            <a:r>
              <a:rPr lang="es-ES" sz="1600" dirty="0">
                <a:latin typeface="Consolas" panose="020B0609020204030204" pitchFamily="49" charset="0"/>
              </a:rPr>
              <a:t> </a:t>
            </a:r>
            <a:r>
              <a:rPr lang="es-ES" sz="1600" dirty="0" err="1">
                <a:latin typeface="Consolas" panose="020B0609020204030204" pitchFamily="49" charset="0"/>
              </a:rPr>
              <a:t>Task</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 </a:t>
            </a:r>
            <a:r>
              <a:rPr lang="es-ES" sz="1600" dirty="0" err="1">
                <a:latin typeface="Consolas" panose="020B0609020204030204" pitchFamily="49" charset="0"/>
              </a:rPr>
              <a:t>GetAsync</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a:t>
            </a:r>
            <a:r>
              <a:rPr lang="es-ES" sz="1600" dirty="0" err="1">
                <a:latin typeface="Consolas" panose="020B0609020204030204" pitchFamily="49" charset="0"/>
              </a:rPr>
              <a:t>string</a:t>
            </a:r>
            <a:r>
              <a:rPr lang="es-ES" sz="1600" dirty="0">
                <a:latin typeface="Consolas" panose="020B0609020204030204" pitchFamily="49" charset="0"/>
              </a:rPr>
              <a:t> </a:t>
            </a:r>
            <a:r>
              <a:rPr lang="es-ES" sz="1600" dirty="0" err="1">
                <a:latin typeface="Consolas" panose="020B0609020204030204" pitchFamily="49" charset="0"/>
              </a:rPr>
              <a:t>uri</a:t>
            </a:r>
            <a:r>
              <a:rPr lang="es-ES" sz="1600" dirty="0">
                <a:latin typeface="Consolas" panose="020B0609020204030204" pitchFamily="49" charset="0"/>
              </a:rPr>
              <a:t>)</a:t>
            </a:r>
          </a:p>
          <a:p>
            <a:r>
              <a:rPr lang="es-ES" sz="1600" dirty="0">
                <a:latin typeface="Consolas" panose="020B0609020204030204" pitchFamily="49" charset="0"/>
              </a:rPr>
              <a:t>        {</a:t>
            </a:r>
          </a:p>
          <a:p>
            <a:r>
              <a:rPr lang="es-ES" sz="1600" dirty="0">
                <a:latin typeface="Consolas" panose="020B0609020204030204" pitchFamily="49" charset="0"/>
              </a:rPr>
              <a:t>            </a:t>
            </a:r>
            <a:r>
              <a:rPr lang="es-ES" sz="1600" dirty="0" err="1">
                <a:latin typeface="Consolas" panose="020B0609020204030204" pitchFamily="49" charset="0"/>
              </a:rPr>
              <a:t>HttpClient</a:t>
            </a:r>
            <a:r>
              <a:rPr lang="es-ES" sz="1600" dirty="0">
                <a:latin typeface="Consolas" panose="020B0609020204030204" pitchFamily="49" charset="0"/>
              </a:rPr>
              <a:t> </a:t>
            </a:r>
            <a:r>
              <a:rPr lang="es-ES" sz="1600" dirty="0" err="1">
                <a:latin typeface="Consolas" panose="020B0609020204030204" pitchFamily="49" charset="0"/>
              </a:rPr>
              <a:t>httpClient</a:t>
            </a:r>
            <a:r>
              <a:rPr lang="es-ES" sz="1600" dirty="0">
                <a:latin typeface="Consolas" panose="020B0609020204030204" pitchFamily="49" charset="0"/>
              </a:rPr>
              <a:t> = </a:t>
            </a:r>
            <a:r>
              <a:rPr lang="es-ES" sz="1600" dirty="0" err="1">
                <a:latin typeface="Consolas" panose="020B0609020204030204" pitchFamily="49" charset="0"/>
              </a:rPr>
              <a:t>CreateHttpClient</a:t>
            </a:r>
            <a:r>
              <a:rPr lang="es-ES" sz="1600" dirty="0">
                <a:latin typeface="Consolas" panose="020B0609020204030204" pitchFamily="49" charset="0"/>
              </a:rPr>
              <a:t>();</a:t>
            </a:r>
          </a:p>
          <a:p>
            <a:r>
              <a:rPr lang="es-ES" sz="1600" dirty="0">
                <a:latin typeface="Consolas" panose="020B0609020204030204" pitchFamily="49" charset="0"/>
              </a:rPr>
              <a:t>            </a:t>
            </a:r>
            <a:r>
              <a:rPr lang="es-ES" sz="1600" dirty="0" err="1">
                <a:latin typeface="Consolas" panose="020B0609020204030204" pitchFamily="49" charset="0"/>
              </a:rPr>
              <a:t>HttpResponseMessage</a:t>
            </a:r>
            <a:r>
              <a:rPr lang="es-ES" sz="1600" dirty="0">
                <a:latin typeface="Consolas" panose="020B0609020204030204" pitchFamily="49" charset="0"/>
              </a:rPr>
              <a:t> response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httpClient.GetAsync</a:t>
            </a:r>
            <a:r>
              <a:rPr lang="es-ES" sz="1600" dirty="0">
                <a:latin typeface="Consolas" panose="020B0609020204030204" pitchFamily="49" charset="0"/>
              </a:rPr>
              <a:t>(</a:t>
            </a:r>
            <a:r>
              <a:rPr lang="es-ES" sz="1600" dirty="0" err="1">
                <a:latin typeface="Consolas" panose="020B0609020204030204" pitchFamily="49" charset="0"/>
              </a:rPr>
              <a:t>uri</a:t>
            </a:r>
            <a:r>
              <a:rPr lang="es-ES" sz="1600" dirty="0">
                <a:latin typeface="Consolas" panose="020B0609020204030204" pitchFamily="49" charset="0"/>
              </a:rPr>
              <a:t>);</a:t>
            </a:r>
          </a:p>
          <a:p>
            <a:endParaRPr lang="es-ES" sz="1600" dirty="0">
              <a:latin typeface="Consolas" panose="020B0609020204030204" pitchFamily="49" charset="0"/>
            </a:endParaRPr>
          </a:p>
          <a:p>
            <a:r>
              <a:rPr lang="es-ES" sz="1600" dirty="0">
                <a:latin typeface="Consolas" panose="020B0609020204030204" pitchFamily="49" charset="0"/>
              </a:rPr>
              <a:t>            </a:t>
            </a:r>
            <a:r>
              <a:rPr lang="es-ES" sz="1600" dirty="0" err="1">
                <a:latin typeface="Consolas" panose="020B0609020204030204" pitchFamily="49" charset="0"/>
              </a:rPr>
              <a:t>string</a:t>
            </a:r>
            <a:r>
              <a:rPr lang="es-ES" sz="1600" dirty="0">
                <a:latin typeface="Consolas" panose="020B0609020204030204" pitchFamily="49" charset="0"/>
              </a:rPr>
              <a:t> </a:t>
            </a:r>
            <a:r>
              <a:rPr lang="es-ES" sz="1600" dirty="0" err="1">
                <a:latin typeface="Consolas" panose="020B0609020204030204" pitchFamily="49" charset="0"/>
              </a:rPr>
              <a:t>serialized</a:t>
            </a:r>
            <a:r>
              <a:rPr lang="es-ES" sz="1600" dirty="0">
                <a:latin typeface="Consolas" panose="020B0609020204030204" pitchFamily="49" charset="0"/>
              </a:rPr>
              <a:t>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response.Content.ReadAsStringAsync</a:t>
            </a:r>
            <a:r>
              <a:rPr lang="es-ES" sz="1600" dirty="0">
                <a:latin typeface="Consolas" panose="020B0609020204030204" pitchFamily="49" charset="0"/>
              </a:rPr>
              <a:t>();</a:t>
            </a:r>
          </a:p>
          <a:p>
            <a:r>
              <a:rPr lang="es-ES" sz="1600" dirty="0">
                <a:latin typeface="Consolas" panose="020B0609020204030204" pitchFamily="49" charset="0"/>
              </a:rPr>
              <a:t>            </a:t>
            </a:r>
            <a:r>
              <a:rPr lang="es-ES" sz="1600" dirty="0" err="1">
                <a:latin typeface="Consolas" panose="020B0609020204030204" pitchFamily="49" charset="0"/>
              </a:rPr>
              <a:t>TResult</a:t>
            </a:r>
            <a:r>
              <a:rPr lang="es-ES" sz="1600" dirty="0">
                <a:latin typeface="Consolas" panose="020B0609020204030204" pitchFamily="49" charset="0"/>
              </a:rPr>
              <a:t> </a:t>
            </a:r>
            <a:r>
              <a:rPr lang="es-ES" sz="1600" dirty="0" err="1">
                <a:latin typeface="Consolas" panose="020B0609020204030204" pitchFamily="49" charset="0"/>
              </a:rPr>
              <a:t>result</a:t>
            </a:r>
            <a:r>
              <a:rPr lang="es-ES" sz="1600" dirty="0">
                <a:latin typeface="Consolas" panose="020B0609020204030204" pitchFamily="49" charset="0"/>
              </a:rPr>
              <a:t>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Task.Run</a:t>
            </a:r>
            <a:r>
              <a:rPr lang="es-ES" sz="1600" dirty="0">
                <a:latin typeface="Consolas" panose="020B0609020204030204" pitchFamily="49" charset="0"/>
              </a:rPr>
              <a:t>(() =&gt; </a:t>
            </a:r>
            <a:r>
              <a:rPr lang="es-ES" sz="1600" dirty="0" err="1">
                <a:latin typeface="Consolas" panose="020B0609020204030204" pitchFamily="49" charset="0"/>
              </a:rPr>
              <a:t>JsonConvert.DeserializeObject</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a:t>
            </a:r>
            <a:r>
              <a:rPr lang="es-ES" sz="1600" dirty="0" err="1">
                <a:latin typeface="Consolas" panose="020B0609020204030204" pitchFamily="49" charset="0"/>
              </a:rPr>
              <a:t>serialized</a:t>
            </a:r>
            <a:r>
              <a:rPr lang="es-ES" sz="1600" dirty="0">
                <a:latin typeface="Consolas" panose="020B0609020204030204" pitchFamily="49" charset="0"/>
              </a:rPr>
              <a:t>, _</a:t>
            </a:r>
            <a:r>
              <a:rPr lang="es-ES" sz="1600" dirty="0" err="1">
                <a:latin typeface="Consolas" panose="020B0609020204030204" pitchFamily="49" charset="0"/>
              </a:rPr>
              <a:t>serializerSettings</a:t>
            </a:r>
            <a:r>
              <a:rPr lang="es-ES" sz="1600" dirty="0">
                <a:latin typeface="Consolas" panose="020B0609020204030204" pitchFamily="49" charset="0"/>
              </a:rPr>
              <a:t>));</a:t>
            </a:r>
          </a:p>
          <a:p>
            <a:endParaRPr lang="es-ES" sz="1600" dirty="0">
              <a:latin typeface="Consolas" panose="020B0609020204030204" pitchFamily="49" charset="0"/>
            </a:endParaRPr>
          </a:p>
          <a:p>
            <a:r>
              <a:rPr lang="es-ES" sz="1600" dirty="0">
                <a:latin typeface="Consolas" panose="020B0609020204030204" pitchFamily="49" charset="0"/>
              </a:rPr>
              <a:t>            </a:t>
            </a:r>
            <a:r>
              <a:rPr lang="es-ES" sz="1600" dirty="0" err="1">
                <a:latin typeface="Consolas" panose="020B0609020204030204" pitchFamily="49" charset="0"/>
              </a:rPr>
              <a:t>return</a:t>
            </a:r>
            <a:r>
              <a:rPr lang="es-ES" sz="1600" dirty="0">
                <a:latin typeface="Consolas" panose="020B0609020204030204" pitchFamily="49" charset="0"/>
              </a:rPr>
              <a:t> </a:t>
            </a:r>
            <a:r>
              <a:rPr lang="es-ES" sz="1600" dirty="0" err="1">
                <a:latin typeface="Consolas" panose="020B0609020204030204" pitchFamily="49" charset="0"/>
              </a:rPr>
              <a:t>result</a:t>
            </a:r>
            <a:r>
              <a:rPr lang="es-ES" sz="1600" dirty="0">
                <a:latin typeface="Consolas" panose="020B0609020204030204" pitchFamily="49" charset="0"/>
              </a:rPr>
              <a:t>;</a:t>
            </a:r>
          </a:p>
          <a:p>
            <a:r>
              <a:rPr lang="es-ES" sz="1600" dirty="0">
                <a:latin typeface="Consolas" panose="020B0609020204030204" pitchFamily="49" charset="0"/>
              </a:rPr>
              <a:t>}</a:t>
            </a:r>
          </a:p>
        </p:txBody>
      </p:sp>
    </p:spTree>
    <p:extLst>
      <p:ext uri="{BB962C8B-B14F-4D97-AF65-F5344CB8AC3E}">
        <p14:creationId xmlns:p14="http://schemas.microsoft.com/office/powerpoint/2010/main" val="9542351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95D1E38A-6F9F-46EB-BCF9-585090763F8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t="22669" b="47740"/>
          <a:stretch/>
        </p:blipFill>
        <p:spPr>
          <a:xfrm>
            <a:off x="650" y="730"/>
            <a:ext cx="9142703" cy="2491097"/>
          </a:xfrm>
          <a:prstGeom prst="rect">
            <a:avLst/>
          </a:prstGeom>
        </p:spPr>
      </p:pic>
      <p:sp>
        <p:nvSpPr>
          <p:cNvPr id="52" name="Rectangle 51">
            <a:extLst>
              <a:ext uri="{FF2B5EF4-FFF2-40B4-BE49-F238E27FC236}">
                <a16:creationId xmlns:a16="http://schemas.microsoft.com/office/drawing/2014/main" id="{BAB412D2-54DD-439B-94C6-415624C0BE91}"/>
              </a:ext>
            </a:extLst>
          </p:cNvPr>
          <p:cNvSpPr/>
          <p:nvPr/>
        </p:nvSpPr>
        <p:spPr bwMode="auto">
          <a:xfrm>
            <a:off x="1" y="365"/>
            <a:ext cx="9156145" cy="2491461"/>
          </a:xfrm>
          <a:prstGeom prst="rect">
            <a:avLst/>
          </a:prstGeom>
          <a:gradFill>
            <a:gsLst>
              <a:gs pos="13000">
                <a:schemeClr val="tx1">
                  <a:alpha val="0"/>
                </a:schemeClr>
              </a:gs>
              <a:gs pos="83000">
                <a:schemeClr val="tx1"/>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1802" tIns="105442" rIns="131802" bIns="105442" numCol="1" spcCol="0" rtlCol="0" fromWordArt="0" anchor="t" anchorCtr="0" forceAA="0" compatLnSpc="1">
            <a:prstTxWarp prst="textNoShape">
              <a:avLst/>
            </a:prstTxWarp>
            <a:noAutofit/>
          </a:bodyPr>
          <a:lstStyle/>
          <a:p>
            <a:pPr algn="ctr" defTabSz="671942" fontAlgn="base">
              <a:lnSpc>
                <a:spcPct val="90000"/>
              </a:lnSpc>
              <a:spcBef>
                <a:spcPct val="0"/>
              </a:spcBef>
              <a:spcAft>
                <a:spcPct val="0"/>
              </a:spcAft>
              <a:defRPr/>
            </a:pPr>
            <a:endParaRPr lang="en-US" sz="1730" kern="12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54" name="Rectangle 53">
            <a:extLst>
              <a:ext uri="{FF2B5EF4-FFF2-40B4-BE49-F238E27FC236}">
                <a16:creationId xmlns:a16="http://schemas.microsoft.com/office/drawing/2014/main" id="{9AF0E3DB-F4D3-44FD-B852-14C7019CA0EF}"/>
              </a:ext>
            </a:extLst>
          </p:cNvPr>
          <p:cNvSpPr/>
          <p:nvPr/>
        </p:nvSpPr>
        <p:spPr bwMode="auto">
          <a:xfrm>
            <a:off x="0" y="1585882"/>
            <a:ext cx="9143533" cy="355688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kern="120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3" name="TextBox 72">
            <a:extLst>
              <a:ext uri="{FF2B5EF4-FFF2-40B4-BE49-F238E27FC236}">
                <a16:creationId xmlns:a16="http://schemas.microsoft.com/office/drawing/2014/main" id="{470B6926-3E6B-403B-9E0F-89307D0436E5}"/>
              </a:ext>
            </a:extLst>
          </p:cNvPr>
          <p:cNvSpPr txBox="1"/>
          <p:nvPr/>
        </p:nvSpPr>
        <p:spPr>
          <a:xfrm>
            <a:off x="242483" y="1940800"/>
            <a:ext cx="1439772" cy="420830"/>
          </a:xfrm>
          <a:prstGeom prst="rect">
            <a:avLst/>
          </a:prstGeom>
          <a:noFill/>
        </p:spPr>
        <p:txBody>
          <a:bodyPr wrap="square" lIns="134387" tIns="107510" rIns="134387" bIns="107510" rtlCol="0" anchor="t">
            <a:spAutoFit/>
          </a:bodyPr>
          <a:lstStyle/>
          <a:p>
            <a:pPr algn="ctr" defTabSz="671774">
              <a:lnSpc>
                <a:spcPct val="90000"/>
              </a:lnSpc>
              <a:spcAft>
                <a:spcPts val="441"/>
              </a:spcAft>
              <a:defRPr/>
            </a:pPr>
            <a:r>
              <a:rPr lang="en-US" sz="1471" b="1" kern="1200" dirty="0">
                <a:gradFill>
                  <a:gsLst>
                    <a:gs pos="6364">
                      <a:srgbClr val="353535"/>
                    </a:gs>
                    <a:gs pos="21818">
                      <a:srgbClr val="353535"/>
                    </a:gs>
                  </a:gsLst>
                  <a:lin ang="5400000" scaled="0"/>
                </a:gradFill>
                <a:latin typeface="Segoe UI" panose="020B0502040204020203" pitchFamily="34" charset="0"/>
                <a:ea typeface="+mn-ea"/>
                <a:cs typeface="Segoe UI" panose="020B0502040204020203" pitchFamily="34" charset="0"/>
              </a:rPr>
              <a:t>Vision</a:t>
            </a:r>
          </a:p>
        </p:txBody>
      </p:sp>
      <p:sp>
        <p:nvSpPr>
          <p:cNvPr id="75" name="Rectangle 74">
            <a:extLst>
              <a:ext uri="{FF2B5EF4-FFF2-40B4-BE49-F238E27FC236}">
                <a16:creationId xmlns:a16="http://schemas.microsoft.com/office/drawing/2014/main" id="{0E063805-C235-4BF1-BF9D-868D1357535D}"/>
              </a:ext>
            </a:extLst>
          </p:cNvPr>
          <p:cNvSpPr/>
          <p:nvPr/>
        </p:nvSpPr>
        <p:spPr bwMode="auto">
          <a:xfrm>
            <a:off x="207989" y="2712164"/>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Computer Vision </a:t>
            </a:r>
          </a:p>
        </p:txBody>
      </p:sp>
      <p:sp>
        <p:nvSpPr>
          <p:cNvPr id="76" name="Rectangle 75">
            <a:extLst>
              <a:ext uri="{FF2B5EF4-FFF2-40B4-BE49-F238E27FC236}">
                <a16:creationId xmlns:a16="http://schemas.microsoft.com/office/drawing/2014/main" id="{F6A617C5-96A0-4CA2-B1C6-187EBFDC462D}"/>
              </a:ext>
            </a:extLst>
          </p:cNvPr>
          <p:cNvSpPr/>
          <p:nvPr/>
        </p:nvSpPr>
        <p:spPr bwMode="auto">
          <a:xfrm>
            <a:off x="207989" y="3053986"/>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Face </a:t>
            </a:r>
          </a:p>
        </p:txBody>
      </p:sp>
      <p:sp>
        <p:nvSpPr>
          <p:cNvPr id="77" name="Rectangle 76">
            <a:extLst>
              <a:ext uri="{FF2B5EF4-FFF2-40B4-BE49-F238E27FC236}">
                <a16:creationId xmlns:a16="http://schemas.microsoft.com/office/drawing/2014/main" id="{344617CB-13B1-4885-B57F-DD0592AE7800}"/>
              </a:ext>
            </a:extLst>
          </p:cNvPr>
          <p:cNvSpPr/>
          <p:nvPr/>
        </p:nvSpPr>
        <p:spPr bwMode="auto">
          <a:xfrm>
            <a:off x="207989" y="3395807"/>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Emotion</a:t>
            </a:r>
          </a:p>
        </p:txBody>
      </p:sp>
      <p:sp>
        <p:nvSpPr>
          <p:cNvPr id="78" name="Rectangle 77">
            <a:extLst>
              <a:ext uri="{FF2B5EF4-FFF2-40B4-BE49-F238E27FC236}">
                <a16:creationId xmlns:a16="http://schemas.microsoft.com/office/drawing/2014/main" id="{24405242-979F-4125-88E1-33A0912CAFC5}"/>
              </a:ext>
            </a:extLst>
          </p:cNvPr>
          <p:cNvSpPr/>
          <p:nvPr/>
        </p:nvSpPr>
        <p:spPr bwMode="auto">
          <a:xfrm>
            <a:off x="207989" y="3737629"/>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Content Moderator</a:t>
            </a:r>
          </a:p>
        </p:txBody>
      </p:sp>
      <p:sp>
        <p:nvSpPr>
          <p:cNvPr id="79" name="Rectangle 78">
            <a:extLst>
              <a:ext uri="{FF2B5EF4-FFF2-40B4-BE49-F238E27FC236}">
                <a16:creationId xmlns:a16="http://schemas.microsoft.com/office/drawing/2014/main" id="{7BBF8C55-E783-4A9B-92B3-BF2331A84C17}"/>
              </a:ext>
            </a:extLst>
          </p:cNvPr>
          <p:cNvSpPr/>
          <p:nvPr/>
        </p:nvSpPr>
        <p:spPr bwMode="auto">
          <a:xfrm>
            <a:off x="207989" y="237034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Video Indexer</a:t>
            </a:r>
          </a:p>
        </p:txBody>
      </p:sp>
      <p:sp>
        <p:nvSpPr>
          <p:cNvPr id="80" name="Rectangle 79">
            <a:extLst>
              <a:ext uri="{FF2B5EF4-FFF2-40B4-BE49-F238E27FC236}">
                <a16:creationId xmlns:a16="http://schemas.microsoft.com/office/drawing/2014/main" id="{144C93B6-DB2D-4276-AA54-086899D89FF4}"/>
              </a:ext>
            </a:extLst>
          </p:cNvPr>
          <p:cNvSpPr/>
          <p:nvPr/>
        </p:nvSpPr>
        <p:spPr bwMode="auto">
          <a:xfrm>
            <a:off x="207989" y="4079449"/>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Custom Vision</a:t>
            </a:r>
          </a:p>
        </p:txBody>
      </p:sp>
      <p:sp>
        <p:nvSpPr>
          <p:cNvPr id="70" name="TextBox 69">
            <a:extLst>
              <a:ext uri="{FF2B5EF4-FFF2-40B4-BE49-F238E27FC236}">
                <a16:creationId xmlns:a16="http://schemas.microsoft.com/office/drawing/2014/main" id="{D4C7F344-F1A1-4CDD-8CF5-FBC33A921B3E}"/>
              </a:ext>
            </a:extLst>
          </p:cNvPr>
          <p:cNvSpPr txBox="1"/>
          <p:nvPr/>
        </p:nvSpPr>
        <p:spPr>
          <a:xfrm>
            <a:off x="5632134" y="1940799"/>
            <a:ext cx="1439772" cy="420830"/>
          </a:xfrm>
          <a:prstGeom prst="rect">
            <a:avLst/>
          </a:prstGeom>
          <a:noFill/>
        </p:spPr>
        <p:txBody>
          <a:bodyPr wrap="square" lIns="134387" tIns="107510" rIns="134387" bIns="107510" rtlCol="0" anchor="t">
            <a:spAutoFit/>
          </a:bodyPr>
          <a:lstStyle>
            <a:defPPr>
              <a:defRPr lang="en-US"/>
            </a:defPPr>
            <a:lvl1pPr algn="ctr" defTabSz="913873">
              <a:lnSpc>
                <a:spcPct val="90000"/>
              </a:lnSpc>
              <a:spcAft>
                <a:spcPts val="600"/>
              </a:spcAft>
              <a:defRPr sz="2000" b="1">
                <a:gradFill>
                  <a:gsLst>
                    <a:gs pos="6364">
                      <a:srgbClr val="353535"/>
                    </a:gs>
                    <a:gs pos="21818">
                      <a:srgbClr val="353535"/>
                    </a:gs>
                  </a:gsLst>
                  <a:lin ang="5400000" scaled="0"/>
                </a:gradFill>
                <a:latin typeface="Segoe UI" panose="020B0502040204020203" pitchFamily="34" charset="0"/>
                <a:cs typeface="Segoe UI" panose="020B0502040204020203" pitchFamily="34" charset="0"/>
              </a:defRPr>
            </a:lvl1pPr>
          </a:lstStyle>
          <a:p>
            <a:pPr defTabSz="671774">
              <a:spcAft>
                <a:spcPts val="441"/>
              </a:spcAft>
              <a:defRPr/>
            </a:pPr>
            <a:r>
              <a:rPr lang="en-US" sz="1471" kern="1200" dirty="0">
                <a:ea typeface="+mn-ea"/>
              </a:rPr>
              <a:t>Knowledge</a:t>
            </a:r>
          </a:p>
        </p:txBody>
      </p:sp>
      <p:sp>
        <p:nvSpPr>
          <p:cNvPr id="88" name="Rectangle 87">
            <a:extLst>
              <a:ext uri="{FF2B5EF4-FFF2-40B4-BE49-F238E27FC236}">
                <a16:creationId xmlns:a16="http://schemas.microsoft.com/office/drawing/2014/main" id="{030A192B-2EA7-4213-BCEF-9F2779F2A38E}"/>
              </a:ext>
            </a:extLst>
          </p:cNvPr>
          <p:cNvSpPr/>
          <p:nvPr/>
        </p:nvSpPr>
        <p:spPr bwMode="auto">
          <a:xfrm>
            <a:off x="5641696" y="2696660"/>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00834" tIns="33611" rIns="100834" bIns="33611" numCol="1" spcCol="0" rtlCol="0" fromWordArt="0" anchor="ctr" anchorCtr="0" forceAA="0" compatLnSpc="1">
            <a:prstTxWarp prst="textNoShape">
              <a:avLst/>
            </a:prstTxWarp>
            <a:noAutofit/>
          </a:bodyPr>
          <a:lstStyle/>
          <a:p>
            <a:pPr algn="ctr" defTabSz="645674">
              <a:lnSpc>
                <a:spcPct val="90000"/>
              </a:lnSpc>
              <a:defRPr/>
            </a:pPr>
            <a:r>
              <a:rPr lang="en-US" sz="1200" dirty="0">
                <a:solidFill>
                  <a:prstClr val="black">
                    <a:lumMod val="75000"/>
                  </a:prstClr>
                </a:solidFill>
                <a:latin typeface="Calibri" panose="020F0502020204030204"/>
                <a:ea typeface="+mn-ea"/>
                <a:cs typeface="+mn-cs"/>
              </a:rPr>
              <a:t>Custom Decision</a:t>
            </a:r>
          </a:p>
        </p:txBody>
      </p:sp>
      <p:sp>
        <p:nvSpPr>
          <p:cNvPr id="89" name="Rectangle 88">
            <a:extLst>
              <a:ext uri="{FF2B5EF4-FFF2-40B4-BE49-F238E27FC236}">
                <a16:creationId xmlns:a16="http://schemas.microsoft.com/office/drawing/2014/main" id="{AA84CB85-CA98-44E1-9FE6-577CF5A07430}"/>
              </a:ext>
            </a:extLst>
          </p:cNvPr>
          <p:cNvSpPr/>
          <p:nvPr/>
        </p:nvSpPr>
        <p:spPr bwMode="auto">
          <a:xfrm>
            <a:off x="5641696" y="237034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00834" tIns="33611" rIns="100834" bIns="33611" numCol="1" spcCol="0" rtlCol="0" fromWordArt="0" anchor="ctr" anchorCtr="0" forceAA="0" compatLnSpc="1">
            <a:prstTxWarp prst="textNoShape">
              <a:avLst/>
            </a:prstTxWarp>
            <a:noAutofit/>
          </a:bodyPr>
          <a:lstStyle/>
          <a:p>
            <a:pPr algn="ctr" defTabSz="645674">
              <a:lnSpc>
                <a:spcPct val="90000"/>
              </a:lnSpc>
              <a:defRPr/>
            </a:pPr>
            <a:r>
              <a:rPr lang="en-US" sz="1200" dirty="0" err="1">
                <a:solidFill>
                  <a:prstClr val="black">
                    <a:lumMod val="75000"/>
                  </a:prstClr>
                </a:solidFill>
                <a:latin typeface="Calibri" panose="020F0502020204030204"/>
                <a:ea typeface="+mn-ea"/>
                <a:cs typeface="+mn-cs"/>
              </a:rPr>
              <a:t>QnA</a:t>
            </a:r>
            <a:r>
              <a:rPr lang="en-US" sz="1200" dirty="0">
                <a:solidFill>
                  <a:prstClr val="black">
                    <a:lumMod val="75000"/>
                  </a:prstClr>
                </a:solidFill>
                <a:latin typeface="Calibri" panose="020F0502020204030204"/>
                <a:ea typeface="+mn-ea"/>
                <a:cs typeface="+mn-cs"/>
              </a:rPr>
              <a:t> Maker</a:t>
            </a:r>
          </a:p>
        </p:txBody>
      </p:sp>
      <p:sp>
        <p:nvSpPr>
          <p:cNvPr id="71" name="TextBox 70">
            <a:extLst>
              <a:ext uri="{FF2B5EF4-FFF2-40B4-BE49-F238E27FC236}">
                <a16:creationId xmlns:a16="http://schemas.microsoft.com/office/drawing/2014/main" id="{E547CF2B-A8FE-4D63-8D9E-D13BE1A31CD9}"/>
              </a:ext>
            </a:extLst>
          </p:cNvPr>
          <p:cNvSpPr txBox="1"/>
          <p:nvPr/>
        </p:nvSpPr>
        <p:spPr>
          <a:xfrm>
            <a:off x="3822492" y="1940799"/>
            <a:ext cx="1439772" cy="420830"/>
          </a:xfrm>
          <a:prstGeom prst="rect">
            <a:avLst/>
          </a:prstGeom>
          <a:noFill/>
        </p:spPr>
        <p:txBody>
          <a:bodyPr wrap="square" lIns="134387" tIns="107510" rIns="134387" bIns="107510" rtlCol="0" anchor="t">
            <a:spAutoFit/>
          </a:bodyPr>
          <a:lstStyle/>
          <a:p>
            <a:pPr algn="ctr" defTabSz="671774">
              <a:lnSpc>
                <a:spcPct val="90000"/>
              </a:lnSpc>
              <a:spcAft>
                <a:spcPts val="441"/>
              </a:spcAft>
              <a:defRPr/>
            </a:pPr>
            <a:r>
              <a:rPr lang="en-US" sz="1471" b="1" kern="1200" dirty="0">
                <a:gradFill>
                  <a:gsLst>
                    <a:gs pos="6364">
                      <a:srgbClr val="353535"/>
                    </a:gs>
                    <a:gs pos="21818">
                      <a:srgbClr val="353535"/>
                    </a:gs>
                  </a:gsLst>
                  <a:lin ang="5400000" scaled="0"/>
                </a:gradFill>
                <a:latin typeface="Segoe UI" panose="020B0502040204020203" pitchFamily="34" charset="0"/>
                <a:ea typeface="+mn-ea"/>
                <a:cs typeface="Segoe UI" panose="020B0502040204020203" pitchFamily="34" charset="0"/>
              </a:rPr>
              <a:t>Language</a:t>
            </a:r>
          </a:p>
        </p:txBody>
      </p:sp>
      <p:sp>
        <p:nvSpPr>
          <p:cNvPr id="90" name="Rectangle 89">
            <a:extLst>
              <a:ext uri="{FF2B5EF4-FFF2-40B4-BE49-F238E27FC236}">
                <a16:creationId xmlns:a16="http://schemas.microsoft.com/office/drawing/2014/main" id="{A40BC242-5C2F-4F14-B985-89EB2489BD9F}"/>
              </a:ext>
            </a:extLst>
          </p:cNvPr>
          <p:cNvSpPr/>
          <p:nvPr/>
        </p:nvSpPr>
        <p:spPr bwMode="auto">
          <a:xfrm>
            <a:off x="3832054" y="3340867"/>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33606" rIns="0"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Language Understanding (LUIS)</a:t>
            </a:r>
          </a:p>
        </p:txBody>
      </p:sp>
      <p:sp>
        <p:nvSpPr>
          <p:cNvPr id="91" name="Rectangle 90">
            <a:extLst>
              <a:ext uri="{FF2B5EF4-FFF2-40B4-BE49-F238E27FC236}">
                <a16:creationId xmlns:a16="http://schemas.microsoft.com/office/drawing/2014/main" id="{69C8414B-F8CF-436B-872A-7011E4CA4A2E}"/>
              </a:ext>
            </a:extLst>
          </p:cNvPr>
          <p:cNvSpPr/>
          <p:nvPr/>
        </p:nvSpPr>
        <p:spPr bwMode="auto">
          <a:xfrm>
            <a:off x="3832055" y="237034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Text Analytics </a:t>
            </a:r>
          </a:p>
        </p:txBody>
      </p:sp>
      <p:sp>
        <p:nvSpPr>
          <p:cNvPr id="92" name="Rectangle 91">
            <a:extLst>
              <a:ext uri="{FF2B5EF4-FFF2-40B4-BE49-F238E27FC236}">
                <a16:creationId xmlns:a16="http://schemas.microsoft.com/office/drawing/2014/main" id="{172D5F2F-5593-418C-90F7-C90DB32199D9}"/>
              </a:ext>
            </a:extLst>
          </p:cNvPr>
          <p:cNvSpPr/>
          <p:nvPr/>
        </p:nvSpPr>
        <p:spPr bwMode="auto">
          <a:xfrm>
            <a:off x="3832055" y="2693851"/>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Spell Check </a:t>
            </a:r>
          </a:p>
        </p:txBody>
      </p:sp>
      <p:sp>
        <p:nvSpPr>
          <p:cNvPr id="95" name="Rectangle 94">
            <a:extLst>
              <a:ext uri="{FF2B5EF4-FFF2-40B4-BE49-F238E27FC236}">
                <a16:creationId xmlns:a16="http://schemas.microsoft.com/office/drawing/2014/main" id="{ED78DDC7-60B1-4C31-ADCB-603FD644FCEA}"/>
              </a:ext>
            </a:extLst>
          </p:cNvPr>
          <p:cNvSpPr/>
          <p:nvPr/>
        </p:nvSpPr>
        <p:spPr bwMode="auto">
          <a:xfrm>
            <a:off x="3832055" y="3017359"/>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Translator Text </a:t>
            </a:r>
          </a:p>
        </p:txBody>
      </p:sp>
      <p:sp>
        <p:nvSpPr>
          <p:cNvPr id="74" name="TextBox 73">
            <a:extLst>
              <a:ext uri="{FF2B5EF4-FFF2-40B4-BE49-F238E27FC236}">
                <a16:creationId xmlns:a16="http://schemas.microsoft.com/office/drawing/2014/main" id="{B3E7A367-18A1-4224-B12E-0B5AE1A4F2C7}"/>
              </a:ext>
            </a:extLst>
          </p:cNvPr>
          <p:cNvSpPr txBox="1"/>
          <p:nvPr/>
        </p:nvSpPr>
        <p:spPr>
          <a:xfrm>
            <a:off x="2012850" y="1940800"/>
            <a:ext cx="1439772" cy="420830"/>
          </a:xfrm>
          <a:prstGeom prst="rect">
            <a:avLst/>
          </a:prstGeom>
          <a:noFill/>
        </p:spPr>
        <p:txBody>
          <a:bodyPr wrap="square" lIns="134387" tIns="107510" rIns="67213" bIns="107510" rtlCol="0" anchor="t">
            <a:spAutoFit/>
          </a:bodyPr>
          <a:lstStyle/>
          <a:p>
            <a:pPr algn="ctr" defTabSz="671774">
              <a:lnSpc>
                <a:spcPct val="90000"/>
              </a:lnSpc>
              <a:spcAft>
                <a:spcPts val="441"/>
              </a:spcAft>
              <a:defRPr/>
            </a:pPr>
            <a:r>
              <a:rPr lang="en-US" sz="1471" b="1" kern="1200" dirty="0">
                <a:gradFill>
                  <a:gsLst>
                    <a:gs pos="6364">
                      <a:srgbClr val="353535"/>
                    </a:gs>
                    <a:gs pos="21818">
                      <a:srgbClr val="353535"/>
                    </a:gs>
                  </a:gsLst>
                  <a:lin ang="5400000" scaled="0"/>
                </a:gradFill>
                <a:latin typeface="Segoe UI" panose="020B0502040204020203" pitchFamily="34" charset="0"/>
                <a:ea typeface="+mn-ea"/>
                <a:cs typeface="Segoe UI" panose="020B0502040204020203" pitchFamily="34" charset="0"/>
              </a:rPr>
              <a:t>Speech</a:t>
            </a:r>
          </a:p>
        </p:txBody>
      </p:sp>
      <p:sp>
        <p:nvSpPr>
          <p:cNvPr id="81" name="Rectangle 80">
            <a:extLst>
              <a:ext uri="{FF2B5EF4-FFF2-40B4-BE49-F238E27FC236}">
                <a16:creationId xmlns:a16="http://schemas.microsoft.com/office/drawing/2014/main" id="{E12450A2-86B7-4F60-82E0-BE194D496CE1}"/>
              </a:ext>
            </a:extLst>
          </p:cNvPr>
          <p:cNvSpPr/>
          <p:nvPr/>
        </p:nvSpPr>
        <p:spPr bwMode="auto">
          <a:xfrm>
            <a:off x="2014792" y="237796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Speaker Recognition </a:t>
            </a:r>
          </a:p>
        </p:txBody>
      </p:sp>
      <p:sp>
        <p:nvSpPr>
          <p:cNvPr id="82" name="Rectangle 81">
            <a:extLst>
              <a:ext uri="{FF2B5EF4-FFF2-40B4-BE49-F238E27FC236}">
                <a16:creationId xmlns:a16="http://schemas.microsoft.com/office/drawing/2014/main" id="{C4DEFA7D-B86C-4211-8F4B-238D755B3F82}"/>
              </a:ext>
            </a:extLst>
          </p:cNvPr>
          <p:cNvSpPr/>
          <p:nvPr/>
        </p:nvSpPr>
        <p:spPr bwMode="auto">
          <a:xfrm>
            <a:off x="2014792" y="2723431"/>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Speech</a:t>
            </a:r>
          </a:p>
        </p:txBody>
      </p:sp>
      <p:sp>
        <p:nvSpPr>
          <p:cNvPr id="83" name="Rectangle 82">
            <a:extLst>
              <a:ext uri="{FF2B5EF4-FFF2-40B4-BE49-F238E27FC236}">
                <a16:creationId xmlns:a16="http://schemas.microsoft.com/office/drawing/2014/main" id="{A30EB0D3-D968-43BF-9FD3-3B531C137A9D}"/>
              </a:ext>
            </a:extLst>
          </p:cNvPr>
          <p:cNvSpPr/>
          <p:nvPr/>
        </p:nvSpPr>
        <p:spPr bwMode="auto">
          <a:xfrm>
            <a:off x="2014792" y="3068899"/>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Custom Speech</a:t>
            </a:r>
          </a:p>
        </p:txBody>
      </p:sp>
      <p:sp>
        <p:nvSpPr>
          <p:cNvPr id="103" name="Rectangle 102">
            <a:extLst>
              <a:ext uri="{FF2B5EF4-FFF2-40B4-BE49-F238E27FC236}">
                <a16:creationId xmlns:a16="http://schemas.microsoft.com/office/drawing/2014/main" id="{29D58108-29A7-4CD5-A124-1E409540520D}"/>
              </a:ext>
            </a:extLst>
          </p:cNvPr>
          <p:cNvSpPr/>
          <p:nvPr/>
        </p:nvSpPr>
        <p:spPr bwMode="auto">
          <a:xfrm>
            <a:off x="2014792" y="3414367"/>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Translator Speech</a:t>
            </a:r>
          </a:p>
        </p:txBody>
      </p:sp>
      <p:sp>
        <p:nvSpPr>
          <p:cNvPr id="50" name="Rectangle 49">
            <a:extLst>
              <a:ext uri="{FF2B5EF4-FFF2-40B4-BE49-F238E27FC236}">
                <a16:creationId xmlns:a16="http://schemas.microsoft.com/office/drawing/2014/main" id="{FBC83791-64A1-434E-AFDC-D7582ED83465}"/>
              </a:ext>
            </a:extLst>
          </p:cNvPr>
          <p:cNvSpPr/>
          <p:nvPr/>
        </p:nvSpPr>
        <p:spPr bwMode="auto">
          <a:xfrm>
            <a:off x="2014792" y="3759834"/>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Speech </a:t>
            </a:r>
            <a:br>
              <a:rPr lang="en-US" sz="1200" dirty="0">
                <a:solidFill>
                  <a:prstClr val="black">
                    <a:lumMod val="75000"/>
                  </a:prstClr>
                </a:solidFill>
                <a:latin typeface="Calibri" panose="020F0502020204030204"/>
                <a:ea typeface="+mn-ea"/>
                <a:cs typeface="+mn-cs"/>
              </a:rPr>
            </a:br>
            <a:r>
              <a:rPr lang="en-US" sz="1200" dirty="0">
                <a:solidFill>
                  <a:prstClr val="black">
                    <a:lumMod val="75000"/>
                  </a:prstClr>
                </a:solidFill>
                <a:latin typeface="Calibri" panose="020F0502020204030204"/>
                <a:ea typeface="+mn-ea"/>
                <a:cs typeface="+mn-cs"/>
              </a:rPr>
              <a:t>unified service</a:t>
            </a:r>
          </a:p>
        </p:txBody>
      </p:sp>
      <p:sp>
        <p:nvSpPr>
          <p:cNvPr id="72" name="TextBox 71">
            <a:extLst>
              <a:ext uri="{FF2B5EF4-FFF2-40B4-BE49-F238E27FC236}">
                <a16:creationId xmlns:a16="http://schemas.microsoft.com/office/drawing/2014/main" id="{1A682EE9-62ED-458D-99B2-F390CB6AEC13}"/>
              </a:ext>
            </a:extLst>
          </p:cNvPr>
          <p:cNvSpPr txBox="1"/>
          <p:nvPr/>
        </p:nvSpPr>
        <p:spPr>
          <a:xfrm>
            <a:off x="7441777" y="1940800"/>
            <a:ext cx="1439772" cy="420830"/>
          </a:xfrm>
          <a:prstGeom prst="rect">
            <a:avLst/>
          </a:prstGeom>
          <a:noFill/>
        </p:spPr>
        <p:txBody>
          <a:bodyPr wrap="square" lIns="134387" tIns="107510" rIns="134387" bIns="107510" rtlCol="0" anchor="t">
            <a:spAutoFit/>
          </a:bodyPr>
          <a:lstStyle/>
          <a:p>
            <a:pPr algn="ctr" defTabSz="671774">
              <a:lnSpc>
                <a:spcPct val="90000"/>
              </a:lnSpc>
              <a:spcAft>
                <a:spcPts val="441"/>
              </a:spcAft>
              <a:defRPr/>
            </a:pPr>
            <a:r>
              <a:rPr lang="en-US" sz="1471" b="1" kern="1200" dirty="0">
                <a:gradFill>
                  <a:gsLst>
                    <a:gs pos="6364">
                      <a:srgbClr val="353535"/>
                    </a:gs>
                    <a:gs pos="21818">
                      <a:srgbClr val="353535"/>
                    </a:gs>
                  </a:gsLst>
                  <a:lin ang="5400000" scaled="0"/>
                </a:gradFill>
                <a:latin typeface="Segoe UI" panose="020B0502040204020203" pitchFamily="34" charset="0"/>
                <a:ea typeface="+mn-ea"/>
                <a:cs typeface="Segoe UI" panose="020B0502040204020203" pitchFamily="34" charset="0"/>
              </a:rPr>
              <a:t>Search</a:t>
            </a:r>
          </a:p>
        </p:txBody>
      </p:sp>
      <p:sp>
        <p:nvSpPr>
          <p:cNvPr id="96" name="Rectangle 95">
            <a:extLst>
              <a:ext uri="{FF2B5EF4-FFF2-40B4-BE49-F238E27FC236}">
                <a16:creationId xmlns:a16="http://schemas.microsoft.com/office/drawing/2014/main" id="{BFE30CE5-24F6-43C0-AFCD-F2E32E72DE0B}"/>
              </a:ext>
            </a:extLst>
          </p:cNvPr>
          <p:cNvSpPr/>
          <p:nvPr/>
        </p:nvSpPr>
        <p:spPr bwMode="auto">
          <a:xfrm>
            <a:off x="7451339" y="2711168"/>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Autosuggest </a:t>
            </a:r>
          </a:p>
        </p:txBody>
      </p:sp>
      <p:sp>
        <p:nvSpPr>
          <p:cNvPr id="98" name="Rectangle 97">
            <a:extLst>
              <a:ext uri="{FF2B5EF4-FFF2-40B4-BE49-F238E27FC236}">
                <a16:creationId xmlns:a16="http://schemas.microsoft.com/office/drawing/2014/main" id="{0BDD8B15-7FF0-4077-A4B3-5B9DD760B529}"/>
              </a:ext>
            </a:extLst>
          </p:cNvPr>
          <p:cNvSpPr/>
          <p:nvPr/>
        </p:nvSpPr>
        <p:spPr bwMode="auto">
          <a:xfrm>
            <a:off x="7451339" y="3051994"/>
            <a:ext cx="1508760" cy="274320"/>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Search</a:t>
            </a:r>
          </a:p>
        </p:txBody>
      </p:sp>
      <p:sp>
        <p:nvSpPr>
          <p:cNvPr id="101" name="Rectangle 100">
            <a:extLst>
              <a:ext uri="{FF2B5EF4-FFF2-40B4-BE49-F238E27FC236}">
                <a16:creationId xmlns:a16="http://schemas.microsoft.com/office/drawing/2014/main" id="{DBC45C1C-AB08-4F9A-84BA-B9887A6259CA}"/>
              </a:ext>
            </a:extLst>
          </p:cNvPr>
          <p:cNvSpPr/>
          <p:nvPr/>
        </p:nvSpPr>
        <p:spPr bwMode="auto">
          <a:xfrm>
            <a:off x="7451339" y="237034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Entity Search </a:t>
            </a:r>
          </a:p>
        </p:txBody>
      </p:sp>
      <p:sp>
        <p:nvSpPr>
          <p:cNvPr id="102" name="Rectangle 101">
            <a:extLst>
              <a:ext uri="{FF2B5EF4-FFF2-40B4-BE49-F238E27FC236}">
                <a16:creationId xmlns:a16="http://schemas.microsoft.com/office/drawing/2014/main" id="{B448F8FB-246A-4679-AC20-994DE370B835}"/>
              </a:ext>
            </a:extLst>
          </p:cNvPr>
          <p:cNvSpPr/>
          <p:nvPr/>
        </p:nvSpPr>
        <p:spPr bwMode="auto">
          <a:xfrm>
            <a:off x="7451339" y="3732314"/>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0" tIns="33606" rIns="0"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Statistics add-in</a:t>
            </a:r>
          </a:p>
        </p:txBody>
      </p:sp>
      <p:sp>
        <p:nvSpPr>
          <p:cNvPr id="53" name="Rectangle 52">
            <a:extLst>
              <a:ext uri="{FF2B5EF4-FFF2-40B4-BE49-F238E27FC236}">
                <a16:creationId xmlns:a16="http://schemas.microsoft.com/office/drawing/2014/main" id="{B6E8C088-C77A-48D7-A590-635A375611C3}"/>
              </a:ext>
            </a:extLst>
          </p:cNvPr>
          <p:cNvSpPr/>
          <p:nvPr/>
        </p:nvSpPr>
        <p:spPr bwMode="auto">
          <a:xfrm>
            <a:off x="7451339" y="3391489"/>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Entity Search</a:t>
            </a:r>
          </a:p>
        </p:txBody>
      </p:sp>
      <p:sp>
        <p:nvSpPr>
          <p:cNvPr id="97" name="Rectangle 96">
            <a:extLst>
              <a:ext uri="{FF2B5EF4-FFF2-40B4-BE49-F238E27FC236}">
                <a16:creationId xmlns:a16="http://schemas.microsoft.com/office/drawing/2014/main" id="{9DC9C2A2-ADE1-4D42-A7B9-9437BECCF47D}"/>
              </a:ext>
            </a:extLst>
          </p:cNvPr>
          <p:cNvSpPr/>
          <p:nvPr/>
        </p:nvSpPr>
        <p:spPr bwMode="auto">
          <a:xfrm>
            <a:off x="7451339" y="4073140"/>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Visual Search</a:t>
            </a:r>
          </a:p>
        </p:txBody>
      </p:sp>
      <p:sp>
        <p:nvSpPr>
          <p:cNvPr id="99" name="Rectangle 98">
            <a:extLst>
              <a:ext uri="{FF2B5EF4-FFF2-40B4-BE49-F238E27FC236}">
                <a16:creationId xmlns:a16="http://schemas.microsoft.com/office/drawing/2014/main" id="{9C3DC13D-3819-4377-B0EE-6CDF9A6B0C2C}"/>
              </a:ext>
            </a:extLst>
          </p:cNvPr>
          <p:cNvSpPr/>
          <p:nvPr/>
        </p:nvSpPr>
        <p:spPr bwMode="auto">
          <a:xfrm>
            <a:off x="7451339" y="4413963"/>
            <a:ext cx="1508760" cy="275651"/>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67223" tIns="33606" rIns="67223" bIns="33606" numCol="1" spcCol="0" rtlCol="0" fromWordArt="0" anchor="ctr" anchorCtr="0" forceAA="0" compatLnSpc="1">
            <a:prstTxWarp prst="textNoShape">
              <a:avLst/>
            </a:prstTxWarp>
            <a:noAutofit/>
          </a:bodyPr>
          <a:lstStyle/>
          <a:p>
            <a:pPr algn="ctr" defTabSz="645550">
              <a:lnSpc>
                <a:spcPct val="90000"/>
              </a:lnSpc>
              <a:defRPr/>
            </a:pPr>
            <a:r>
              <a:rPr lang="en-US" sz="1200" dirty="0">
                <a:solidFill>
                  <a:prstClr val="black">
                    <a:lumMod val="75000"/>
                  </a:prstClr>
                </a:solidFill>
                <a:latin typeface="Calibri" panose="020F0502020204030204"/>
                <a:ea typeface="+mn-ea"/>
                <a:cs typeface="+mn-cs"/>
              </a:rPr>
              <a:t>Bing Custom Search</a:t>
            </a:r>
          </a:p>
        </p:txBody>
      </p:sp>
      <p:grpSp>
        <p:nvGrpSpPr>
          <p:cNvPr id="40" name="Group 39">
            <a:extLst>
              <a:ext uri="{FF2B5EF4-FFF2-40B4-BE49-F238E27FC236}">
                <a16:creationId xmlns:a16="http://schemas.microsoft.com/office/drawing/2014/main" id="{E25AF774-CBC1-4541-B70B-3F2586D93E91}"/>
              </a:ext>
            </a:extLst>
          </p:cNvPr>
          <p:cNvGrpSpPr/>
          <p:nvPr/>
        </p:nvGrpSpPr>
        <p:grpSpPr>
          <a:xfrm>
            <a:off x="521857" y="1114150"/>
            <a:ext cx="806669" cy="806669"/>
            <a:chOff x="1635346" y="1767983"/>
            <a:chExt cx="1287898" cy="1287898"/>
          </a:xfrm>
        </p:grpSpPr>
        <p:sp>
          <p:nvSpPr>
            <p:cNvPr id="41" name="Oval 40">
              <a:extLst>
                <a:ext uri="{FF2B5EF4-FFF2-40B4-BE49-F238E27FC236}">
                  <a16:creationId xmlns:a16="http://schemas.microsoft.com/office/drawing/2014/main" id="{DAFFE126-E48B-4CAC-8548-D7896A38DF8C}"/>
                </a:ext>
              </a:extLst>
            </p:cNvPr>
            <p:cNvSpPr/>
            <p:nvPr/>
          </p:nvSpPr>
          <p:spPr bwMode="auto">
            <a:xfrm>
              <a:off x="1635346" y="1767983"/>
              <a:ext cx="1287898" cy="1287898"/>
            </a:xfrm>
            <a:prstGeom prst="ellipse">
              <a:avLst/>
            </a:prstGeom>
            <a:solidFill>
              <a:srgbClr val="EAEAEA"/>
            </a:solidFill>
            <a:ln w="25400" cap="flat" cmpd="sng" algn="ctr">
              <a:solidFill>
                <a:srgbClr val="FFFFFF"/>
              </a:solidFill>
              <a:prstDash val="solid"/>
              <a:headEnd type="none" w="med" len="med"/>
              <a:tailEnd type="none" w="med" len="med"/>
            </a:ln>
            <a:effectLst/>
          </p:spPr>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latin typeface="Segoe UI Semilight"/>
                <a:ea typeface="+mn-ea"/>
                <a:cs typeface="Segoe UI" pitchFamily="34" charset="0"/>
              </a:endParaRPr>
            </a:p>
          </p:txBody>
        </p:sp>
        <p:pic>
          <p:nvPicPr>
            <p:cNvPr id="42" name="Picture 41">
              <a:extLst>
                <a:ext uri="{FF2B5EF4-FFF2-40B4-BE49-F238E27FC236}">
                  <a16:creationId xmlns:a16="http://schemas.microsoft.com/office/drawing/2014/main" id="{A9786C72-8A3B-4A27-A592-E9AC4612E0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0804" y="1997048"/>
              <a:ext cx="793508" cy="799216"/>
            </a:xfrm>
            <a:prstGeom prst="rect">
              <a:avLst/>
            </a:prstGeom>
          </p:spPr>
        </p:pic>
      </p:grpSp>
      <p:grpSp>
        <p:nvGrpSpPr>
          <p:cNvPr id="43" name="Group 42">
            <a:extLst>
              <a:ext uri="{FF2B5EF4-FFF2-40B4-BE49-F238E27FC236}">
                <a16:creationId xmlns:a16="http://schemas.microsoft.com/office/drawing/2014/main" id="{4FE62DD8-58FA-4E14-AE92-5113FDAA88E5}"/>
              </a:ext>
            </a:extLst>
          </p:cNvPr>
          <p:cNvGrpSpPr/>
          <p:nvPr/>
        </p:nvGrpSpPr>
        <p:grpSpPr>
          <a:xfrm>
            <a:off x="2324260" y="1114150"/>
            <a:ext cx="806669" cy="806669"/>
            <a:chOff x="1920558" y="3040063"/>
            <a:chExt cx="1097280" cy="1097280"/>
          </a:xfrm>
        </p:grpSpPr>
        <p:sp>
          <p:nvSpPr>
            <p:cNvPr id="44" name="Oval 43">
              <a:extLst>
                <a:ext uri="{FF2B5EF4-FFF2-40B4-BE49-F238E27FC236}">
                  <a16:creationId xmlns:a16="http://schemas.microsoft.com/office/drawing/2014/main" id="{4D21A303-0EAD-47BB-BBC0-B219D270BE6D}"/>
                </a:ext>
              </a:extLst>
            </p:cNvPr>
            <p:cNvSpPr/>
            <p:nvPr/>
          </p:nvSpPr>
          <p:spPr bwMode="auto">
            <a:xfrm>
              <a:off x="1920558" y="3040063"/>
              <a:ext cx="1097280" cy="1097280"/>
            </a:xfrm>
            <a:prstGeom prst="ellipse">
              <a:avLst/>
            </a:prstGeom>
            <a:solidFill>
              <a:srgbClr val="EAEAEA"/>
            </a:solidFill>
            <a:ln w="25400" cap="flat" cmpd="sng" algn="ctr">
              <a:solidFill>
                <a:srgbClr val="FFFFFF"/>
              </a:solidFill>
              <a:prstDash val="solid"/>
              <a:headEnd type="none" w="med" len="med"/>
              <a:tailEnd type="none" w="med" len="med"/>
            </a:ln>
            <a:effectLst/>
          </p:spPr>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latin typeface="Segoe UI Semilight"/>
                <a:ea typeface="+mn-ea"/>
                <a:cs typeface="Segoe UI" pitchFamily="34" charset="0"/>
              </a:endParaRPr>
            </a:p>
          </p:txBody>
        </p:sp>
        <p:pic>
          <p:nvPicPr>
            <p:cNvPr id="45" name="Picture 44">
              <a:extLst>
                <a:ext uri="{FF2B5EF4-FFF2-40B4-BE49-F238E27FC236}">
                  <a16:creationId xmlns:a16="http://schemas.microsoft.com/office/drawing/2014/main" id="{8F20FAF8-EC36-41A9-AFDA-F40D0274EA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7065" y="3241523"/>
              <a:ext cx="667702" cy="667702"/>
            </a:xfrm>
            <a:prstGeom prst="rect">
              <a:avLst/>
            </a:prstGeom>
          </p:spPr>
        </p:pic>
      </p:grpSp>
      <p:grpSp>
        <p:nvGrpSpPr>
          <p:cNvPr id="46" name="Group 45">
            <a:extLst>
              <a:ext uri="{FF2B5EF4-FFF2-40B4-BE49-F238E27FC236}">
                <a16:creationId xmlns:a16="http://schemas.microsoft.com/office/drawing/2014/main" id="{B1F44463-AC18-421F-9F7A-D34721E10D3B}"/>
              </a:ext>
            </a:extLst>
          </p:cNvPr>
          <p:cNvGrpSpPr/>
          <p:nvPr/>
        </p:nvGrpSpPr>
        <p:grpSpPr>
          <a:xfrm>
            <a:off x="4126663" y="1114150"/>
            <a:ext cx="806669" cy="806669"/>
            <a:chOff x="4678421" y="2934576"/>
            <a:chExt cx="1097280" cy="1097280"/>
          </a:xfrm>
        </p:grpSpPr>
        <p:sp>
          <p:nvSpPr>
            <p:cNvPr id="47" name="Oval 46">
              <a:extLst>
                <a:ext uri="{FF2B5EF4-FFF2-40B4-BE49-F238E27FC236}">
                  <a16:creationId xmlns:a16="http://schemas.microsoft.com/office/drawing/2014/main" id="{E448F3C0-01B9-40D3-B621-621D02CB163A}"/>
                </a:ext>
              </a:extLst>
            </p:cNvPr>
            <p:cNvSpPr/>
            <p:nvPr/>
          </p:nvSpPr>
          <p:spPr bwMode="auto">
            <a:xfrm>
              <a:off x="4678421" y="2934576"/>
              <a:ext cx="1097280" cy="1097280"/>
            </a:xfrm>
            <a:prstGeom prst="ellipse">
              <a:avLst/>
            </a:prstGeom>
            <a:solidFill>
              <a:srgbClr val="EAEAEA"/>
            </a:solidFill>
            <a:ln w="25400" cap="flat" cmpd="sng" algn="ctr">
              <a:solidFill>
                <a:srgbClr val="FFFFFF"/>
              </a:solidFill>
              <a:prstDash val="solid"/>
              <a:headEnd type="none" w="med" len="med"/>
              <a:tailEnd type="none" w="med" len="med"/>
            </a:ln>
            <a:effectLst/>
          </p:spPr>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latin typeface="Segoe UI Semilight"/>
                <a:ea typeface="+mn-ea"/>
                <a:cs typeface="Segoe UI" pitchFamily="34" charset="0"/>
              </a:endParaRPr>
            </a:p>
          </p:txBody>
        </p:sp>
        <p:pic>
          <p:nvPicPr>
            <p:cNvPr id="48" name="Picture 47">
              <a:extLst>
                <a:ext uri="{FF2B5EF4-FFF2-40B4-BE49-F238E27FC236}">
                  <a16:creationId xmlns:a16="http://schemas.microsoft.com/office/drawing/2014/main" id="{C7FB07E6-74D3-4ABA-8A77-7A5D3F13611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69582" y="3125737"/>
              <a:ext cx="714959" cy="714959"/>
            </a:xfrm>
            <a:prstGeom prst="rect">
              <a:avLst/>
            </a:prstGeom>
          </p:spPr>
        </p:pic>
      </p:grpSp>
      <p:grpSp>
        <p:nvGrpSpPr>
          <p:cNvPr id="49" name="Group 48">
            <a:extLst>
              <a:ext uri="{FF2B5EF4-FFF2-40B4-BE49-F238E27FC236}">
                <a16:creationId xmlns:a16="http://schemas.microsoft.com/office/drawing/2014/main" id="{26976607-3D9F-41A6-834C-C6A15F32B7BC}"/>
              </a:ext>
            </a:extLst>
          </p:cNvPr>
          <p:cNvGrpSpPr/>
          <p:nvPr/>
        </p:nvGrpSpPr>
        <p:grpSpPr>
          <a:xfrm>
            <a:off x="5929066" y="1114150"/>
            <a:ext cx="806669" cy="806669"/>
            <a:chOff x="6663142" y="2934576"/>
            <a:chExt cx="1097280" cy="1097280"/>
          </a:xfrm>
        </p:grpSpPr>
        <p:sp>
          <p:nvSpPr>
            <p:cNvPr id="55" name="Oval 54">
              <a:extLst>
                <a:ext uri="{FF2B5EF4-FFF2-40B4-BE49-F238E27FC236}">
                  <a16:creationId xmlns:a16="http://schemas.microsoft.com/office/drawing/2014/main" id="{08501F1F-65D0-4259-9EF8-18149C6F774C}"/>
                </a:ext>
              </a:extLst>
            </p:cNvPr>
            <p:cNvSpPr/>
            <p:nvPr/>
          </p:nvSpPr>
          <p:spPr bwMode="auto">
            <a:xfrm>
              <a:off x="6663142" y="2934576"/>
              <a:ext cx="1097280" cy="1097280"/>
            </a:xfrm>
            <a:prstGeom prst="ellipse">
              <a:avLst/>
            </a:prstGeom>
            <a:solidFill>
              <a:srgbClr val="EAEAEA"/>
            </a:solidFill>
            <a:ln w="25400" cap="flat" cmpd="sng" algn="ctr">
              <a:solidFill>
                <a:srgbClr val="FFFFFF"/>
              </a:solidFill>
              <a:prstDash val="solid"/>
              <a:headEnd type="none" w="med" len="med"/>
              <a:tailEnd type="none" w="med" len="med"/>
            </a:ln>
            <a:effectLst/>
          </p:spPr>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latin typeface="Segoe UI Semilight"/>
                <a:ea typeface="+mn-ea"/>
                <a:cs typeface="Segoe UI" pitchFamily="34" charset="0"/>
              </a:endParaRPr>
            </a:p>
          </p:txBody>
        </p:sp>
        <p:pic>
          <p:nvPicPr>
            <p:cNvPr id="56" name="Picture 55">
              <a:extLst>
                <a:ext uri="{FF2B5EF4-FFF2-40B4-BE49-F238E27FC236}">
                  <a16:creationId xmlns:a16="http://schemas.microsoft.com/office/drawing/2014/main" id="{421B7211-DC24-46E0-BEAC-16741EF416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74944" y="3143724"/>
              <a:ext cx="673678" cy="678983"/>
            </a:xfrm>
            <a:prstGeom prst="rect">
              <a:avLst/>
            </a:prstGeom>
          </p:spPr>
        </p:pic>
      </p:grpSp>
      <p:grpSp>
        <p:nvGrpSpPr>
          <p:cNvPr id="57" name="Group 56">
            <a:extLst>
              <a:ext uri="{FF2B5EF4-FFF2-40B4-BE49-F238E27FC236}">
                <a16:creationId xmlns:a16="http://schemas.microsoft.com/office/drawing/2014/main" id="{5CB82077-FF10-44F3-8EBE-1ACC3A83E814}"/>
              </a:ext>
            </a:extLst>
          </p:cNvPr>
          <p:cNvGrpSpPr/>
          <p:nvPr/>
        </p:nvGrpSpPr>
        <p:grpSpPr>
          <a:xfrm>
            <a:off x="7731469" y="1114150"/>
            <a:ext cx="806669" cy="806669"/>
            <a:chOff x="8652091" y="2934576"/>
            <a:chExt cx="1097280" cy="1097280"/>
          </a:xfrm>
        </p:grpSpPr>
        <p:sp>
          <p:nvSpPr>
            <p:cNvPr id="60" name="Oval 59">
              <a:extLst>
                <a:ext uri="{FF2B5EF4-FFF2-40B4-BE49-F238E27FC236}">
                  <a16:creationId xmlns:a16="http://schemas.microsoft.com/office/drawing/2014/main" id="{3D827919-BA96-4976-A98C-B7D3AD0DADA6}"/>
                </a:ext>
              </a:extLst>
            </p:cNvPr>
            <p:cNvSpPr/>
            <p:nvPr/>
          </p:nvSpPr>
          <p:spPr bwMode="auto">
            <a:xfrm>
              <a:off x="8652091" y="2934576"/>
              <a:ext cx="1097280" cy="1097280"/>
            </a:xfrm>
            <a:prstGeom prst="ellipse">
              <a:avLst/>
            </a:prstGeom>
            <a:solidFill>
              <a:srgbClr val="EAEAEA"/>
            </a:solidFill>
            <a:ln w="25400" cap="flat" cmpd="sng" algn="ctr">
              <a:solidFill>
                <a:srgbClr val="FFFFFF"/>
              </a:solidFill>
              <a:prstDash val="solid"/>
              <a:headEnd type="none" w="med" len="med"/>
              <a:tailEnd type="none" w="med" len="med"/>
            </a:ln>
            <a:effectLst/>
          </p:spPr>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latin typeface="Segoe UI Semilight"/>
                <a:ea typeface="+mn-ea"/>
                <a:cs typeface="Segoe UI" pitchFamily="34" charset="0"/>
              </a:endParaRPr>
            </a:p>
          </p:txBody>
        </p:sp>
        <p:pic>
          <p:nvPicPr>
            <p:cNvPr id="61" name="Picture 60">
              <a:extLst>
                <a:ext uri="{FF2B5EF4-FFF2-40B4-BE49-F238E27FC236}">
                  <a16:creationId xmlns:a16="http://schemas.microsoft.com/office/drawing/2014/main" id="{997FD891-AB29-46A5-8A47-7729A2AB9F3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14610" y="3197095"/>
              <a:ext cx="572244" cy="572244"/>
            </a:xfrm>
            <a:prstGeom prst="rect">
              <a:avLst/>
            </a:prstGeom>
          </p:spPr>
        </p:pic>
      </p:grpSp>
      <p:sp>
        <p:nvSpPr>
          <p:cNvPr id="65" name="Rectangle 64">
            <a:extLst>
              <a:ext uri="{FF2B5EF4-FFF2-40B4-BE49-F238E27FC236}">
                <a16:creationId xmlns:a16="http://schemas.microsoft.com/office/drawing/2014/main" id="{C59516D7-2FA0-4C26-9914-71FC75985FC3}"/>
              </a:ext>
            </a:extLst>
          </p:cNvPr>
          <p:cNvSpPr/>
          <p:nvPr/>
        </p:nvSpPr>
        <p:spPr>
          <a:xfrm>
            <a:off x="240187" y="426740"/>
            <a:ext cx="5470625" cy="540276"/>
          </a:xfrm>
          <a:prstGeom prst="rect">
            <a:avLst/>
          </a:prstGeom>
        </p:spPr>
        <p:txBody>
          <a:bodyPr wrap="square" anchor="ctr">
            <a:spAutoFit/>
          </a:bodyPr>
          <a:lstStyle/>
          <a:p>
            <a:pPr defTabSz="671903">
              <a:lnSpc>
                <a:spcPct val="90000"/>
              </a:lnSpc>
              <a:defRPr/>
            </a:pPr>
            <a:r>
              <a:rPr lang="en-US" altLang="en-US" sz="3234" kern="1200" dirty="0">
                <a:gradFill>
                  <a:gsLst>
                    <a:gs pos="12727">
                      <a:prstClr val="white"/>
                    </a:gs>
                    <a:gs pos="52000">
                      <a:prstClr val="white"/>
                    </a:gs>
                  </a:gsLst>
                  <a:lin ang="10800000" scaled="0"/>
                </a:gradFill>
                <a:latin typeface="Segoe UI Light"/>
                <a:ea typeface="+mn-ea"/>
                <a:cs typeface="+mn-cs"/>
              </a:rPr>
              <a:t>Microsoft Cognitive Services</a:t>
            </a:r>
          </a:p>
        </p:txBody>
      </p:sp>
    </p:spTree>
    <p:extLst>
      <p:ext uri="{BB962C8B-B14F-4D97-AF65-F5344CB8AC3E}">
        <p14:creationId xmlns:p14="http://schemas.microsoft.com/office/powerpoint/2010/main" val="1933358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a14="http://schemas.microsoft.com/office/drawing/2010/main" xmlns:a16="http://schemas.microsoft.com/office/drawing/2014/main"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par>
                                <p:cTn id="10" presetID="53" presetClass="entr" presetSubtype="16" fill="hold" nodeType="with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nodeType="with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p:cTn id="22" dur="500" fill="hold"/>
                                        <p:tgtEl>
                                          <p:spTgt spid="49"/>
                                        </p:tgtEl>
                                        <p:attrNameLst>
                                          <p:attrName>ppt_w</p:attrName>
                                        </p:attrNameLst>
                                      </p:cBhvr>
                                      <p:tavLst>
                                        <p:tav tm="0">
                                          <p:val>
                                            <p:fltVal val="0"/>
                                          </p:val>
                                        </p:tav>
                                        <p:tav tm="100000">
                                          <p:val>
                                            <p:strVal val="#ppt_w"/>
                                          </p:val>
                                        </p:tav>
                                      </p:tavLst>
                                    </p:anim>
                                    <p:anim calcmode="lin" valueType="num">
                                      <p:cBhvr>
                                        <p:cTn id="23" dur="500" fill="hold"/>
                                        <p:tgtEl>
                                          <p:spTgt spid="49"/>
                                        </p:tgtEl>
                                        <p:attrNameLst>
                                          <p:attrName>ppt_h</p:attrName>
                                        </p:attrNameLst>
                                      </p:cBhvr>
                                      <p:tavLst>
                                        <p:tav tm="0">
                                          <p:val>
                                            <p:fltVal val="0"/>
                                          </p:val>
                                        </p:tav>
                                        <p:tav tm="100000">
                                          <p:val>
                                            <p:strVal val="#ppt_h"/>
                                          </p:val>
                                        </p:tav>
                                      </p:tavLst>
                                    </p:anim>
                                    <p:animEffect transition="in" filter="fade">
                                      <p:cBhvr>
                                        <p:cTn id="24" dur="500"/>
                                        <p:tgtEl>
                                          <p:spTgt spid="49"/>
                                        </p:tgtEl>
                                      </p:cBhvr>
                                    </p:animEffect>
                                  </p:childTnLst>
                                </p:cTn>
                              </p:par>
                              <p:par>
                                <p:cTn id="25" presetID="53" presetClass="entr" presetSubtype="16" fill="hold" nodeType="withEffect">
                                  <p:stCondLst>
                                    <p:cond delay="0"/>
                                  </p:stCondLst>
                                  <p:childTnLst>
                                    <p:set>
                                      <p:cBhvr>
                                        <p:cTn id="26" dur="1" fill="hold">
                                          <p:stCondLst>
                                            <p:cond delay="0"/>
                                          </p:stCondLst>
                                        </p:cTn>
                                        <p:tgtEl>
                                          <p:spTgt spid="57"/>
                                        </p:tgtEl>
                                        <p:attrNameLst>
                                          <p:attrName>style.visibility</p:attrName>
                                        </p:attrNameLst>
                                      </p:cBhvr>
                                      <p:to>
                                        <p:strVal val="visible"/>
                                      </p:to>
                                    </p:set>
                                    <p:anim calcmode="lin" valueType="num">
                                      <p:cBhvr>
                                        <p:cTn id="27" dur="500" fill="hold"/>
                                        <p:tgtEl>
                                          <p:spTgt spid="57"/>
                                        </p:tgtEl>
                                        <p:attrNameLst>
                                          <p:attrName>ppt_w</p:attrName>
                                        </p:attrNameLst>
                                      </p:cBhvr>
                                      <p:tavLst>
                                        <p:tav tm="0">
                                          <p:val>
                                            <p:fltVal val="0"/>
                                          </p:val>
                                        </p:tav>
                                        <p:tav tm="100000">
                                          <p:val>
                                            <p:strVal val="#ppt_w"/>
                                          </p:val>
                                        </p:tav>
                                      </p:tavLst>
                                    </p:anim>
                                    <p:anim calcmode="lin" valueType="num">
                                      <p:cBhvr>
                                        <p:cTn id="28" dur="500" fill="hold"/>
                                        <p:tgtEl>
                                          <p:spTgt spid="57"/>
                                        </p:tgtEl>
                                        <p:attrNameLst>
                                          <p:attrName>ppt_h</p:attrName>
                                        </p:attrNameLst>
                                      </p:cBhvr>
                                      <p:tavLst>
                                        <p:tav tm="0">
                                          <p:val>
                                            <p:fltVal val="0"/>
                                          </p:val>
                                        </p:tav>
                                        <p:tav tm="100000">
                                          <p:val>
                                            <p:strVal val="#ppt_h"/>
                                          </p:val>
                                        </p:tav>
                                      </p:tavLst>
                                    </p:anim>
                                    <p:animEffect transition="in" filter="fade">
                                      <p:cBhvr>
                                        <p:cTn id="2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Vision APIs</a:t>
            </a:r>
          </a:p>
        </p:txBody>
      </p:sp>
      <p:sp>
        <p:nvSpPr>
          <p:cNvPr id="4" name="TextBox 3">
            <a:extLst>
              <a:ext uri="{FF2B5EF4-FFF2-40B4-BE49-F238E27FC236}">
                <a16:creationId xmlns:a16="http://schemas.microsoft.com/office/drawing/2014/main" id="{24149A8C-5523-465E-A14E-6518171C9EB5}"/>
              </a:ext>
            </a:extLst>
          </p:cNvPr>
          <p:cNvSpPr txBox="1"/>
          <p:nvPr/>
        </p:nvSpPr>
        <p:spPr>
          <a:xfrm>
            <a:off x="1685625" y="3586786"/>
            <a:ext cx="1632110"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dirty="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Content Moderator</a:t>
            </a:r>
          </a:p>
        </p:txBody>
      </p:sp>
      <p:sp>
        <p:nvSpPr>
          <p:cNvPr id="5" name="TextBox 4">
            <a:extLst>
              <a:ext uri="{FF2B5EF4-FFF2-40B4-BE49-F238E27FC236}">
                <a16:creationId xmlns:a16="http://schemas.microsoft.com/office/drawing/2014/main" id="{E0E29181-090E-4A17-A82B-811CBE22D008}"/>
              </a:ext>
            </a:extLst>
          </p:cNvPr>
          <p:cNvSpPr txBox="1"/>
          <p:nvPr/>
        </p:nvSpPr>
        <p:spPr>
          <a:xfrm>
            <a:off x="3848607" y="3586788"/>
            <a:ext cx="1957103"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Custom Vision Service</a:t>
            </a:r>
          </a:p>
        </p:txBody>
      </p:sp>
      <p:sp>
        <p:nvSpPr>
          <p:cNvPr id="7" name="TextBox 6">
            <a:extLst>
              <a:ext uri="{FF2B5EF4-FFF2-40B4-BE49-F238E27FC236}">
                <a16:creationId xmlns:a16="http://schemas.microsoft.com/office/drawing/2014/main" id="{03A594DC-D492-43DF-AEA3-BE614B0E5BE7}"/>
              </a:ext>
            </a:extLst>
          </p:cNvPr>
          <p:cNvSpPr txBox="1"/>
          <p:nvPr/>
        </p:nvSpPr>
        <p:spPr>
          <a:xfrm>
            <a:off x="6192778" y="3586788"/>
            <a:ext cx="1632110"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dirty="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Video Indexer</a:t>
            </a:r>
          </a:p>
        </p:txBody>
      </p:sp>
      <p:sp>
        <p:nvSpPr>
          <p:cNvPr id="8" name="Rectangle 7">
            <a:extLst>
              <a:ext uri="{FF2B5EF4-FFF2-40B4-BE49-F238E27FC236}">
                <a16:creationId xmlns:a16="http://schemas.microsoft.com/office/drawing/2014/main" id="{640DFC1D-ADB2-42BE-92E4-EB513909F156}"/>
              </a:ext>
            </a:extLst>
          </p:cNvPr>
          <p:cNvSpPr/>
          <p:nvPr/>
        </p:nvSpPr>
        <p:spPr>
          <a:xfrm>
            <a:off x="6139548" y="3873999"/>
            <a:ext cx="1738571" cy="377026"/>
          </a:xfrm>
          <a:prstGeom prst="rect">
            <a:avLst/>
          </a:prstGeom>
        </p:spPr>
        <p:txBody>
          <a:bodyPr wrap="square">
            <a:spAutoFit/>
          </a:bodyPr>
          <a:lstStyle/>
          <a:p>
            <a:pPr algn="ctr" defTabSz="685472">
              <a:lnSpc>
                <a:spcPct val="90000"/>
              </a:lnSpc>
              <a:spcAft>
                <a:spcPts val="431"/>
              </a:spcAft>
              <a:defRPr/>
            </a:pP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Procesa</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y extra </a:t>
            </a: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información</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de videos</a:t>
            </a:r>
          </a:p>
        </p:txBody>
      </p:sp>
      <p:sp>
        <p:nvSpPr>
          <p:cNvPr id="9" name="Rectangle 8">
            <a:extLst>
              <a:ext uri="{FF2B5EF4-FFF2-40B4-BE49-F238E27FC236}">
                <a16:creationId xmlns:a16="http://schemas.microsoft.com/office/drawing/2014/main" id="{9C4B313E-AA0B-4CC1-BF9E-690E72D95673}"/>
              </a:ext>
            </a:extLst>
          </p:cNvPr>
          <p:cNvSpPr/>
          <p:nvPr/>
        </p:nvSpPr>
        <p:spPr>
          <a:xfrm>
            <a:off x="3769366" y="3873999"/>
            <a:ext cx="2122083" cy="528606"/>
          </a:xfrm>
          <a:prstGeom prst="rect">
            <a:avLst/>
          </a:prstGeom>
        </p:spPr>
        <p:txBody>
          <a:bodyPr wrap="square">
            <a:spAutoFit/>
          </a:bodyPr>
          <a:lstStyle/>
          <a:p>
            <a:pPr algn="ctr" defTabSz="685472">
              <a:lnSpc>
                <a:spcPct val="90000"/>
              </a:lnSpc>
              <a:spcAft>
                <a:spcPts val="431"/>
              </a:spcAft>
              <a:defRPr/>
            </a:pPr>
            <a:r>
              <a:rPr lang="es-ES" sz="1050" dirty="0">
                <a:solidFill>
                  <a:schemeClr val="tx1">
                    <a:lumMod val="50000"/>
                    <a:lumOff val="50000"/>
                  </a:schemeClr>
                </a:solidFill>
              </a:rPr>
              <a:t>Servicio web personalizable que aprende a reconocer contenido específico en imágenes</a:t>
            </a:r>
            <a:endPar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endParaRPr>
          </a:p>
        </p:txBody>
      </p:sp>
      <p:sp>
        <p:nvSpPr>
          <p:cNvPr id="10" name="Rectangle 9">
            <a:extLst>
              <a:ext uri="{FF2B5EF4-FFF2-40B4-BE49-F238E27FC236}">
                <a16:creationId xmlns:a16="http://schemas.microsoft.com/office/drawing/2014/main" id="{826CE58E-2112-4B67-A893-52E012791700}"/>
              </a:ext>
            </a:extLst>
          </p:cNvPr>
          <p:cNvSpPr/>
          <p:nvPr/>
        </p:nvSpPr>
        <p:spPr>
          <a:xfrm>
            <a:off x="1431918" y="3873999"/>
            <a:ext cx="2168591" cy="383182"/>
          </a:xfrm>
          <a:prstGeom prst="rect">
            <a:avLst/>
          </a:prstGeom>
        </p:spPr>
        <p:txBody>
          <a:bodyPr wrap="square">
            <a:spAutoFit/>
          </a:bodyPr>
          <a:lstStyle/>
          <a:p>
            <a:pPr algn="ctr" defTabSz="685472">
              <a:lnSpc>
                <a:spcPct val="90000"/>
              </a:lnSpc>
              <a:spcAft>
                <a:spcPts val="431"/>
              </a:spcAft>
              <a:defRPr/>
            </a:pPr>
            <a:r>
              <a:rPr lang="es-ES" sz="1050" dirty="0">
                <a:solidFill>
                  <a:schemeClr val="tx1">
                    <a:lumMod val="50000"/>
                    <a:lumOff val="50000"/>
                  </a:schemeClr>
                </a:solidFill>
              </a:rPr>
              <a:t>Moderación asistida de texto e imágenes</a:t>
            </a:r>
            <a:endPar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endParaRPr>
          </a:p>
        </p:txBody>
      </p:sp>
      <p:sp>
        <p:nvSpPr>
          <p:cNvPr id="11" name="TextBox 10">
            <a:extLst>
              <a:ext uri="{FF2B5EF4-FFF2-40B4-BE49-F238E27FC236}">
                <a16:creationId xmlns:a16="http://schemas.microsoft.com/office/drawing/2014/main" id="{65DD110E-6D00-46C3-9C86-0B5923CC4552}"/>
              </a:ext>
            </a:extLst>
          </p:cNvPr>
          <p:cNvSpPr txBox="1"/>
          <p:nvPr/>
        </p:nvSpPr>
        <p:spPr>
          <a:xfrm>
            <a:off x="1590297" y="1911146"/>
            <a:ext cx="1799036"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Computer Vision API</a:t>
            </a:r>
          </a:p>
        </p:txBody>
      </p:sp>
      <p:sp>
        <p:nvSpPr>
          <p:cNvPr id="12" name="Rectangle 11">
            <a:extLst>
              <a:ext uri="{FF2B5EF4-FFF2-40B4-BE49-F238E27FC236}">
                <a16:creationId xmlns:a16="http://schemas.microsoft.com/office/drawing/2014/main" id="{654CB3AE-2AAF-431B-9CB2-BB2C4B25A38B}"/>
              </a:ext>
            </a:extLst>
          </p:cNvPr>
          <p:cNvSpPr/>
          <p:nvPr/>
        </p:nvSpPr>
        <p:spPr>
          <a:xfrm>
            <a:off x="1635077" y="2186520"/>
            <a:ext cx="1709474" cy="519373"/>
          </a:xfrm>
          <a:prstGeom prst="rect">
            <a:avLst/>
          </a:prstGeom>
        </p:spPr>
        <p:txBody>
          <a:bodyPr wrap="square">
            <a:spAutoFit/>
          </a:bodyPr>
          <a:lstStyle/>
          <a:p>
            <a:pPr algn="ctr" defTabSz="685472">
              <a:lnSpc>
                <a:spcPct val="90000"/>
              </a:lnSpc>
              <a:spcAft>
                <a:spcPts val="431"/>
              </a:spcAft>
              <a:defRPr/>
            </a:pP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Distingue entre </a:t>
            </a: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información</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de una imagen</a:t>
            </a:r>
          </a:p>
        </p:txBody>
      </p:sp>
      <p:sp>
        <p:nvSpPr>
          <p:cNvPr id="13" name="TextBox 12">
            <a:extLst>
              <a:ext uri="{FF2B5EF4-FFF2-40B4-BE49-F238E27FC236}">
                <a16:creationId xmlns:a16="http://schemas.microsoft.com/office/drawing/2014/main" id="{3D5E7568-0F04-4EA4-808D-1D8C3D0A1781}"/>
              </a:ext>
            </a:extLst>
          </p:cNvPr>
          <p:cNvSpPr txBox="1"/>
          <p:nvPr/>
        </p:nvSpPr>
        <p:spPr>
          <a:xfrm>
            <a:off x="3852227" y="1911147"/>
            <a:ext cx="1632110"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Face API</a:t>
            </a:r>
          </a:p>
        </p:txBody>
      </p:sp>
      <p:sp>
        <p:nvSpPr>
          <p:cNvPr id="14" name="Rectangle 13">
            <a:extLst>
              <a:ext uri="{FF2B5EF4-FFF2-40B4-BE49-F238E27FC236}">
                <a16:creationId xmlns:a16="http://schemas.microsoft.com/office/drawing/2014/main" id="{DAED2421-B9AE-496D-832F-0EB3C64D2129}"/>
              </a:ext>
            </a:extLst>
          </p:cNvPr>
          <p:cNvSpPr/>
          <p:nvPr/>
        </p:nvSpPr>
        <p:spPr>
          <a:xfrm>
            <a:off x="3632298" y="2186519"/>
            <a:ext cx="2071967" cy="377026"/>
          </a:xfrm>
          <a:prstGeom prst="rect">
            <a:avLst/>
          </a:prstGeom>
        </p:spPr>
        <p:txBody>
          <a:bodyPr wrap="square">
            <a:spAutoFit/>
          </a:bodyPr>
          <a:lstStyle/>
          <a:p>
            <a:pPr algn="ctr" defTabSz="685472">
              <a:lnSpc>
                <a:spcPct val="90000"/>
              </a:lnSpc>
              <a:spcAft>
                <a:spcPts val="431"/>
              </a:spcAft>
              <a:defRPr/>
            </a:pP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Detecta</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a:t>
            </a: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identifica</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y </a:t>
            </a: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organiza</a:t>
            </a:r>
            <a:r>
              <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rPr>
              <a:t> </a:t>
            </a:r>
            <a:r>
              <a:rPr lang="en-US" sz="1028" kern="1200" dirty="0" err="1">
                <a:solidFill>
                  <a:schemeClr val="tx1">
                    <a:lumMod val="50000"/>
                    <a:lumOff val="50000"/>
                  </a:schemeClr>
                </a:solidFill>
                <a:latin typeface="Segoe UI" panose="020B0502040204020203" pitchFamily="34" charset="0"/>
                <a:ea typeface="+mn-ea"/>
                <a:cs typeface="Segoe UI" panose="020B0502040204020203" pitchFamily="34" charset="0"/>
              </a:rPr>
              <a:t>caras</a:t>
            </a:r>
            <a:endPar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endParaRPr>
          </a:p>
        </p:txBody>
      </p:sp>
      <p:sp>
        <p:nvSpPr>
          <p:cNvPr id="15" name="TextBox 14">
            <a:extLst>
              <a:ext uri="{FF2B5EF4-FFF2-40B4-BE49-F238E27FC236}">
                <a16:creationId xmlns:a16="http://schemas.microsoft.com/office/drawing/2014/main" id="{CEB32AF6-CDAE-47D0-A607-06B57884A988}"/>
              </a:ext>
            </a:extLst>
          </p:cNvPr>
          <p:cNvSpPr txBox="1"/>
          <p:nvPr/>
        </p:nvSpPr>
        <p:spPr>
          <a:xfrm>
            <a:off x="6025117" y="1911147"/>
            <a:ext cx="1632110" cy="375650"/>
          </a:xfrm>
          <a:prstGeom prst="rect">
            <a:avLst/>
          </a:prstGeom>
          <a:noFill/>
        </p:spPr>
        <p:txBody>
          <a:bodyPr wrap="square" lIns="131783" tIns="105427" rIns="131783" bIns="105427" rtlCol="0" anchor="ctr">
            <a:spAutoFit/>
          </a:bodyPr>
          <a:lstStyle/>
          <a:p>
            <a:pPr algn="ctr" defTabSz="685472">
              <a:lnSpc>
                <a:spcPct val="90000"/>
              </a:lnSpc>
              <a:spcAft>
                <a:spcPts val="431"/>
              </a:spcAft>
              <a:defRPr/>
            </a:pPr>
            <a:r>
              <a:rPr lang="en-US" sz="1175" b="1" kern="1200" dirty="0">
                <a:gradFill>
                  <a:gsLst>
                    <a:gs pos="78667">
                      <a:srgbClr val="3F3F3F"/>
                    </a:gs>
                    <a:gs pos="59000">
                      <a:srgbClr val="3F3F3F"/>
                    </a:gs>
                  </a:gsLst>
                  <a:lin ang="5400000" scaled="0"/>
                </a:gradFill>
                <a:latin typeface="Segoe UI" panose="020B0502040204020203" pitchFamily="34" charset="0"/>
                <a:ea typeface="+mn-ea"/>
                <a:cs typeface="Segoe UI" panose="020B0502040204020203" pitchFamily="34" charset="0"/>
              </a:rPr>
              <a:t>Bing Visual Search</a:t>
            </a:r>
          </a:p>
        </p:txBody>
      </p:sp>
      <p:sp>
        <p:nvSpPr>
          <p:cNvPr id="16" name="Rectangle 15">
            <a:extLst>
              <a:ext uri="{FF2B5EF4-FFF2-40B4-BE49-F238E27FC236}">
                <a16:creationId xmlns:a16="http://schemas.microsoft.com/office/drawing/2014/main" id="{738C0DB7-A7B0-4DE6-81BD-8D484D0C254F}"/>
              </a:ext>
            </a:extLst>
          </p:cNvPr>
          <p:cNvSpPr/>
          <p:nvPr/>
        </p:nvSpPr>
        <p:spPr>
          <a:xfrm>
            <a:off x="5958715" y="2186520"/>
            <a:ext cx="1764914" cy="528606"/>
          </a:xfrm>
          <a:prstGeom prst="rect">
            <a:avLst/>
          </a:prstGeom>
        </p:spPr>
        <p:txBody>
          <a:bodyPr wrap="square">
            <a:spAutoFit/>
          </a:bodyPr>
          <a:lstStyle/>
          <a:p>
            <a:pPr algn="ctr" defTabSz="685472">
              <a:lnSpc>
                <a:spcPct val="90000"/>
              </a:lnSpc>
              <a:spcAft>
                <a:spcPts val="431"/>
              </a:spcAft>
              <a:defRPr/>
            </a:pPr>
            <a:r>
              <a:rPr lang="es-ES" sz="1050" dirty="0">
                <a:solidFill>
                  <a:schemeClr val="tx1">
                    <a:lumMod val="50000"/>
                    <a:lumOff val="50000"/>
                  </a:schemeClr>
                </a:solidFill>
              </a:rPr>
              <a:t>Interpreta imágenes para crear experiencias de búsqueda visual a medida</a:t>
            </a:r>
            <a:endParaRPr lang="en-US" sz="1028" kern="1200" dirty="0">
              <a:solidFill>
                <a:schemeClr val="tx1">
                  <a:lumMod val="50000"/>
                  <a:lumOff val="50000"/>
                </a:schemeClr>
              </a:solidFill>
              <a:latin typeface="Segoe UI" panose="020B0502040204020203" pitchFamily="34" charset="0"/>
              <a:ea typeface="+mn-ea"/>
              <a:cs typeface="Segoe UI" panose="020B0502040204020203" pitchFamily="34" charset="0"/>
            </a:endParaRPr>
          </a:p>
        </p:txBody>
      </p:sp>
      <p:grpSp>
        <p:nvGrpSpPr>
          <p:cNvPr id="18" name="Group 35">
            <a:extLst>
              <a:ext uri="{FF2B5EF4-FFF2-40B4-BE49-F238E27FC236}">
                <a16:creationId xmlns:a16="http://schemas.microsoft.com/office/drawing/2014/main" id="{F05472F9-B838-4465-905B-D8299BC75298}"/>
              </a:ext>
            </a:extLst>
          </p:cNvPr>
          <p:cNvGrpSpPr>
            <a:grpSpLocks noChangeAspect="1"/>
          </p:cNvGrpSpPr>
          <p:nvPr/>
        </p:nvGrpSpPr>
        <p:grpSpPr bwMode="auto">
          <a:xfrm>
            <a:off x="2223247" y="1281563"/>
            <a:ext cx="530723" cy="373382"/>
            <a:chOff x="-1" y="4"/>
            <a:chExt cx="2830" cy="1991"/>
          </a:xfrm>
          <a:solidFill>
            <a:srgbClr val="047CDA"/>
          </a:solidFill>
        </p:grpSpPr>
        <p:sp>
          <p:nvSpPr>
            <p:cNvPr id="19" name="Freeform 36">
              <a:extLst>
                <a:ext uri="{FF2B5EF4-FFF2-40B4-BE49-F238E27FC236}">
                  <a16:creationId xmlns:a16="http://schemas.microsoft.com/office/drawing/2014/main" id="{8CF59F03-C93F-45F9-9080-8BE8AD4705CA}"/>
                </a:ext>
              </a:extLst>
            </p:cNvPr>
            <p:cNvSpPr>
              <a:spLocks noEditPoints="1"/>
            </p:cNvSpPr>
            <p:nvPr/>
          </p:nvSpPr>
          <p:spPr bwMode="auto">
            <a:xfrm>
              <a:off x="-1" y="4"/>
              <a:ext cx="2830" cy="1991"/>
            </a:xfrm>
            <a:custGeom>
              <a:avLst/>
              <a:gdLst>
                <a:gd name="T0" fmla="*/ 680 w 1361"/>
                <a:gd name="T1" fmla="*/ 0 h 955"/>
                <a:gd name="T2" fmla="*/ 1169 w 1361"/>
                <a:gd name="T3" fmla="*/ 183 h 955"/>
                <a:gd name="T4" fmla="*/ 1361 w 1361"/>
                <a:gd name="T5" fmla="*/ 478 h 955"/>
                <a:gd name="T6" fmla="*/ 1169 w 1361"/>
                <a:gd name="T7" fmla="*/ 773 h 955"/>
                <a:gd name="T8" fmla="*/ 680 w 1361"/>
                <a:gd name="T9" fmla="*/ 955 h 955"/>
                <a:gd name="T10" fmla="*/ 191 w 1361"/>
                <a:gd name="T11" fmla="*/ 764 h 955"/>
                <a:gd name="T12" fmla="*/ 0 w 1361"/>
                <a:gd name="T13" fmla="*/ 478 h 955"/>
                <a:gd name="T14" fmla="*/ 191 w 1361"/>
                <a:gd name="T15" fmla="*/ 191 h 955"/>
                <a:gd name="T16" fmla="*/ 680 w 1361"/>
                <a:gd name="T17" fmla="*/ 0 h 955"/>
                <a:gd name="T18" fmla="*/ 680 w 1361"/>
                <a:gd name="T19" fmla="*/ 91 h 955"/>
                <a:gd name="T20" fmla="*/ 251 w 1361"/>
                <a:gd name="T21" fmla="*/ 260 h 955"/>
                <a:gd name="T22" fmla="*/ 91 w 1361"/>
                <a:gd name="T23" fmla="*/ 478 h 955"/>
                <a:gd name="T24" fmla="*/ 251 w 1361"/>
                <a:gd name="T25" fmla="*/ 695 h 955"/>
                <a:gd name="T26" fmla="*/ 680 w 1361"/>
                <a:gd name="T27" fmla="*/ 864 h 955"/>
                <a:gd name="T28" fmla="*/ 1111 w 1361"/>
                <a:gd name="T29" fmla="*/ 703 h 955"/>
                <a:gd name="T30" fmla="*/ 1269 w 1361"/>
                <a:gd name="T31" fmla="*/ 478 h 955"/>
                <a:gd name="T32" fmla="*/ 1111 w 1361"/>
                <a:gd name="T33" fmla="*/ 253 h 955"/>
                <a:gd name="T34" fmla="*/ 680 w 1361"/>
                <a:gd name="T35" fmla="*/ 91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1" h="955">
                  <a:moveTo>
                    <a:pt x="680" y="0"/>
                  </a:moveTo>
                  <a:cubicBezTo>
                    <a:pt x="864" y="0"/>
                    <a:pt x="1034" y="69"/>
                    <a:pt x="1169" y="183"/>
                  </a:cubicBezTo>
                  <a:cubicBezTo>
                    <a:pt x="1283" y="278"/>
                    <a:pt x="1361" y="398"/>
                    <a:pt x="1361" y="478"/>
                  </a:cubicBezTo>
                  <a:cubicBezTo>
                    <a:pt x="1361" y="558"/>
                    <a:pt x="1283" y="678"/>
                    <a:pt x="1169" y="773"/>
                  </a:cubicBezTo>
                  <a:cubicBezTo>
                    <a:pt x="1034" y="886"/>
                    <a:pt x="864" y="955"/>
                    <a:pt x="680" y="955"/>
                  </a:cubicBezTo>
                  <a:cubicBezTo>
                    <a:pt x="498" y="955"/>
                    <a:pt x="329" y="883"/>
                    <a:pt x="191" y="764"/>
                  </a:cubicBezTo>
                  <a:cubicBezTo>
                    <a:pt x="80" y="669"/>
                    <a:pt x="0" y="549"/>
                    <a:pt x="0" y="478"/>
                  </a:cubicBezTo>
                  <a:cubicBezTo>
                    <a:pt x="0" y="408"/>
                    <a:pt x="80" y="288"/>
                    <a:pt x="191" y="191"/>
                  </a:cubicBezTo>
                  <a:cubicBezTo>
                    <a:pt x="329" y="73"/>
                    <a:pt x="498" y="0"/>
                    <a:pt x="680" y="0"/>
                  </a:cubicBezTo>
                  <a:close/>
                  <a:moveTo>
                    <a:pt x="680" y="91"/>
                  </a:moveTo>
                  <a:cubicBezTo>
                    <a:pt x="522" y="91"/>
                    <a:pt x="373" y="155"/>
                    <a:pt x="251" y="260"/>
                  </a:cubicBezTo>
                  <a:cubicBezTo>
                    <a:pt x="158" y="341"/>
                    <a:pt x="91" y="441"/>
                    <a:pt x="91" y="478"/>
                  </a:cubicBezTo>
                  <a:cubicBezTo>
                    <a:pt x="91" y="516"/>
                    <a:pt x="158" y="615"/>
                    <a:pt x="251" y="695"/>
                  </a:cubicBezTo>
                  <a:cubicBezTo>
                    <a:pt x="373" y="800"/>
                    <a:pt x="522" y="864"/>
                    <a:pt x="680" y="864"/>
                  </a:cubicBezTo>
                  <a:cubicBezTo>
                    <a:pt x="841" y="864"/>
                    <a:pt x="991" y="803"/>
                    <a:pt x="1111" y="703"/>
                  </a:cubicBezTo>
                  <a:cubicBezTo>
                    <a:pt x="1206" y="624"/>
                    <a:pt x="1269" y="526"/>
                    <a:pt x="1269" y="478"/>
                  </a:cubicBezTo>
                  <a:cubicBezTo>
                    <a:pt x="1269" y="431"/>
                    <a:pt x="1206" y="333"/>
                    <a:pt x="1111" y="253"/>
                  </a:cubicBezTo>
                  <a:cubicBezTo>
                    <a:pt x="991" y="152"/>
                    <a:pt x="841" y="91"/>
                    <a:pt x="680"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20" name="Rectangle 37">
              <a:extLst>
                <a:ext uri="{FF2B5EF4-FFF2-40B4-BE49-F238E27FC236}">
                  <a16:creationId xmlns:a16="http://schemas.microsoft.com/office/drawing/2014/main" id="{B343B380-05F7-4E69-9793-6A1C486A9DCE}"/>
                </a:ext>
              </a:extLst>
            </p:cNvPr>
            <p:cNvSpPr>
              <a:spLocks noChangeArrowheads="1"/>
            </p:cNvSpPr>
            <p:nvPr/>
          </p:nvSpPr>
          <p:spPr bwMode="auto">
            <a:xfrm>
              <a:off x="1683" y="542"/>
              <a:ext cx="443" cy="46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grpSp>
      <p:grpSp>
        <p:nvGrpSpPr>
          <p:cNvPr id="21" name="Group 20">
            <a:extLst>
              <a:ext uri="{FF2B5EF4-FFF2-40B4-BE49-F238E27FC236}">
                <a16:creationId xmlns:a16="http://schemas.microsoft.com/office/drawing/2014/main" id="{3E11306C-CA18-4DE9-B7C4-065EE13A4036}"/>
              </a:ext>
            </a:extLst>
          </p:cNvPr>
          <p:cNvGrpSpPr>
            <a:grpSpLocks noChangeAspect="1"/>
          </p:cNvGrpSpPr>
          <p:nvPr/>
        </p:nvGrpSpPr>
        <p:grpSpPr bwMode="auto">
          <a:xfrm>
            <a:off x="4420923" y="1219705"/>
            <a:ext cx="487582" cy="488345"/>
            <a:chOff x="-1" y="2"/>
            <a:chExt cx="2554" cy="2558"/>
          </a:xfrm>
          <a:solidFill>
            <a:srgbClr val="047CDA"/>
          </a:solidFill>
        </p:grpSpPr>
        <p:sp>
          <p:nvSpPr>
            <p:cNvPr id="22" name="Freeform 21">
              <a:extLst>
                <a:ext uri="{FF2B5EF4-FFF2-40B4-BE49-F238E27FC236}">
                  <a16:creationId xmlns:a16="http://schemas.microsoft.com/office/drawing/2014/main" id="{78801B64-E8B7-4ABE-9BD9-4D1FD74C77FE}"/>
                </a:ext>
              </a:extLst>
            </p:cNvPr>
            <p:cNvSpPr>
              <a:spLocks noEditPoints="1"/>
            </p:cNvSpPr>
            <p:nvPr/>
          </p:nvSpPr>
          <p:spPr bwMode="auto">
            <a:xfrm>
              <a:off x="-1" y="2"/>
              <a:ext cx="2554" cy="2558"/>
            </a:xfrm>
            <a:custGeom>
              <a:avLst/>
              <a:gdLst>
                <a:gd name="T0" fmla="*/ 0 w 2554"/>
                <a:gd name="T1" fmla="*/ 2558 h 2558"/>
                <a:gd name="T2" fmla="*/ 0 w 2554"/>
                <a:gd name="T3" fmla="*/ 0 h 2558"/>
                <a:gd name="T4" fmla="*/ 2554 w 2554"/>
                <a:gd name="T5" fmla="*/ 0 h 2558"/>
                <a:gd name="T6" fmla="*/ 2554 w 2554"/>
                <a:gd name="T7" fmla="*/ 2558 h 2558"/>
                <a:gd name="T8" fmla="*/ 0 w 2554"/>
                <a:gd name="T9" fmla="*/ 2558 h 2558"/>
                <a:gd name="T10" fmla="*/ 2365 w 2554"/>
                <a:gd name="T11" fmla="*/ 2369 h 2558"/>
                <a:gd name="T12" fmla="*/ 2365 w 2554"/>
                <a:gd name="T13" fmla="*/ 190 h 2558"/>
                <a:gd name="T14" fmla="*/ 189 w 2554"/>
                <a:gd name="T15" fmla="*/ 190 h 2558"/>
                <a:gd name="T16" fmla="*/ 189 w 2554"/>
                <a:gd name="T17" fmla="*/ 2369 h 2558"/>
                <a:gd name="T18" fmla="*/ 2365 w 2554"/>
                <a:gd name="T19" fmla="*/ 2369 h 2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54" h="2558">
                  <a:moveTo>
                    <a:pt x="0" y="2558"/>
                  </a:moveTo>
                  <a:lnTo>
                    <a:pt x="0" y="0"/>
                  </a:lnTo>
                  <a:lnTo>
                    <a:pt x="2554" y="0"/>
                  </a:lnTo>
                  <a:lnTo>
                    <a:pt x="2554" y="2558"/>
                  </a:lnTo>
                  <a:lnTo>
                    <a:pt x="0" y="2558"/>
                  </a:lnTo>
                  <a:close/>
                  <a:moveTo>
                    <a:pt x="2365" y="2369"/>
                  </a:moveTo>
                  <a:lnTo>
                    <a:pt x="2365" y="190"/>
                  </a:lnTo>
                  <a:lnTo>
                    <a:pt x="189" y="190"/>
                  </a:lnTo>
                  <a:lnTo>
                    <a:pt x="189" y="2369"/>
                  </a:lnTo>
                  <a:lnTo>
                    <a:pt x="2365" y="23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23" name="Freeform 22">
              <a:extLst>
                <a:ext uri="{FF2B5EF4-FFF2-40B4-BE49-F238E27FC236}">
                  <a16:creationId xmlns:a16="http://schemas.microsoft.com/office/drawing/2014/main" id="{BCEF5591-7156-41D8-9432-2812CB54E8C5}"/>
                </a:ext>
              </a:extLst>
            </p:cNvPr>
            <p:cNvSpPr>
              <a:spLocks/>
            </p:cNvSpPr>
            <p:nvPr/>
          </p:nvSpPr>
          <p:spPr bwMode="auto">
            <a:xfrm>
              <a:off x="660" y="1527"/>
              <a:ext cx="1232" cy="402"/>
            </a:xfrm>
            <a:custGeom>
              <a:avLst/>
              <a:gdLst>
                <a:gd name="T0" fmla="*/ 0 w 592"/>
                <a:gd name="T1" fmla="*/ 38 h 193"/>
                <a:gd name="T2" fmla="*/ 296 w 592"/>
                <a:gd name="T3" fmla="*/ 193 h 193"/>
                <a:gd name="T4" fmla="*/ 592 w 592"/>
                <a:gd name="T5" fmla="*/ 38 h 193"/>
                <a:gd name="T6" fmla="*/ 533 w 592"/>
                <a:gd name="T7" fmla="*/ 0 h 193"/>
                <a:gd name="T8" fmla="*/ 296 w 592"/>
                <a:gd name="T9" fmla="*/ 123 h 193"/>
                <a:gd name="T10" fmla="*/ 59 w 592"/>
                <a:gd name="T11" fmla="*/ 0 h 193"/>
                <a:gd name="T12" fmla="*/ 0 w 592"/>
                <a:gd name="T13" fmla="*/ 38 h 193"/>
              </a:gdLst>
              <a:ahLst/>
              <a:cxnLst>
                <a:cxn ang="0">
                  <a:pos x="T0" y="T1"/>
                </a:cxn>
                <a:cxn ang="0">
                  <a:pos x="T2" y="T3"/>
                </a:cxn>
                <a:cxn ang="0">
                  <a:pos x="T4" y="T5"/>
                </a:cxn>
                <a:cxn ang="0">
                  <a:pos x="T6" y="T7"/>
                </a:cxn>
                <a:cxn ang="0">
                  <a:pos x="T8" y="T9"/>
                </a:cxn>
                <a:cxn ang="0">
                  <a:pos x="T10" y="T11"/>
                </a:cxn>
                <a:cxn ang="0">
                  <a:pos x="T12" y="T13"/>
                </a:cxn>
              </a:cxnLst>
              <a:rect l="0" t="0" r="r" b="b"/>
              <a:pathLst>
                <a:path w="592" h="193">
                  <a:moveTo>
                    <a:pt x="0" y="38"/>
                  </a:moveTo>
                  <a:cubicBezTo>
                    <a:pt x="62" y="133"/>
                    <a:pt x="173" y="193"/>
                    <a:pt x="296" y="193"/>
                  </a:cubicBezTo>
                  <a:cubicBezTo>
                    <a:pt x="419" y="193"/>
                    <a:pt x="530" y="133"/>
                    <a:pt x="592" y="38"/>
                  </a:cubicBezTo>
                  <a:cubicBezTo>
                    <a:pt x="533" y="0"/>
                    <a:pt x="533" y="0"/>
                    <a:pt x="533" y="0"/>
                  </a:cubicBezTo>
                  <a:cubicBezTo>
                    <a:pt x="485" y="75"/>
                    <a:pt x="395" y="123"/>
                    <a:pt x="296" y="123"/>
                  </a:cubicBezTo>
                  <a:cubicBezTo>
                    <a:pt x="197" y="123"/>
                    <a:pt x="107" y="75"/>
                    <a:pt x="59" y="0"/>
                  </a:cubicBezTo>
                  <a:lnTo>
                    <a:pt x="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24" name="Rectangle 23">
              <a:extLst>
                <a:ext uri="{FF2B5EF4-FFF2-40B4-BE49-F238E27FC236}">
                  <a16:creationId xmlns:a16="http://schemas.microsoft.com/office/drawing/2014/main" id="{2847D020-E9F7-4D44-BE2A-892D1B50883F}"/>
                </a:ext>
              </a:extLst>
            </p:cNvPr>
            <p:cNvSpPr>
              <a:spLocks noChangeArrowheads="1"/>
            </p:cNvSpPr>
            <p:nvPr/>
          </p:nvSpPr>
          <p:spPr bwMode="auto">
            <a:xfrm>
              <a:off x="660" y="712"/>
              <a:ext cx="331" cy="3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25" name="Rectangle 24">
              <a:extLst>
                <a:ext uri="{FF2B5EF4-FFF2-40B4-BE49-F238E27FC236}">
                  <a16:creationId xmlns:a16="http://schemas.microsoft.com/office/drawing/2014/main" id="{2F6DF2EC-64A3-43D9-9C49-40FE205EEBB8}"/>
                </a:ext>
              </a:extLst>
            </p:cNvPr>
            <p:cNvSpPr>
              <a:spLocks noChangeArrowheads="1"/>
            </p:cNvSpPr>
            <p:nvPr/>
          </p:nvSpPr>
          <p:spPr bwMode="auto">
            <a:xfrm>
              <a:off x="1561" y="712"/>
              <a:ext cx="331" cy="3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grpSp>
      <p:sp>
        <p:nvSpPr>
          <p:cNvPr id="29" name="Freeform 32">
            <a:extLst>
              <a:ext uri="{FF2B5EF4-FFF2-40B4-BE49-F238E27FC236}">
                <a16:creationId xmlns:a16="http://schemas.microsoft.com/office/drawing/2014/main" id="{965F0A63-BB7E-49D6-9348-6BB268B981D5}"/>
              </a:ext>
            </a:extLst>
          </p:cNvPr>
          <p:cNvSpPr>
            <a:spLocks noEditPoints="1"/>
          </p:cNvSpPr>
          <p:nvPr/>
        </p:nvSpPr>
        <p:spPr bwMode="auto">
          <a:xfrm>
            <a:off x="6841172" y="2973700"/>
            <a:ext cx="444811" cy="516518"/>
          </a:xfrm>
          <a:custGeom>
            <a:avLst/>
            <a:gdLst>
              <a:gd name="T0" fmla="*/ 189 w 2320"/>
              <a:gd name="T1" fmla="*/ 329 h 2694"/>
              <a:gd name="T2" fmla="*/ 189 w 2320"/>
              <a:gd name="T3" fmla="*/ 1175 h 2694"/>
              <a:gd name="T4" fmla="*/ 0 w 2320"/>
              <a:gd name="T5" fmla="*/ 1175 h 2694"/>
              <a:gd name="T6" fmla="*/ 0 w 2320"/>
              <a:gd name="T7" fmla="*/ 0 h 2694"/>
              <a:gd name="T8" fmla="*/ 1026 w 2320"/>
              <a:gd name="T9" fmla="*/ 596 h 2694"/>
              <a:gd name="T10" fmla="*/ 932 w 2320"/>
              <a:gd name="T11" fmla="*/ 761 h 2694"/>
              <a:gd name="T12" fmla="*/ 189 w 2320"/>
              <a:gd name="T13" fmla="*/ 329 h 2694"/>
              <a:gd name="T14" fmla="*/ 1225 w 2320"/>
              <a:gd name="T15" fmla="*/ 1763 h 2694"/>
              <a:gd name="T16" fmla="*/ 1941 w 2320"/>
              <a:gd name="T17" fmla="*/ 1346 h 2694"/>
              <a:gd name="T18" fmla="*/ 1225 w 2320"/>
              <a:gd name="T19" fmla="*/ 932 h 2694"/>
              <a:gd name="T20" fmla="*/ 1321 w 2320"/>
              <a:gd name="T21" fmla="*/ 767 h 2694"/>
              <a:gd name="T22" fmla="*/ 2320 w 2320"/>
              <a:gd name="T23" fmla="*/ 1346 h 2694"/>
              <a:gd name="T24" fmla="*/ 1321 w 2320"/>
              <a:gd name="T25" fmla="*/ 1927 h 2694"/>
              <a:gd name="T26" fmla="*/ 1225 w 2320"/>
              <a:gd name="T27" fmla="*/ 1763 h 2694"/>
              <a:gd name="T28" fmla="*/ 189 w 2320"/>
              <a:gd name="T29" fmla="*/ 2365 h 2694"/>
              <a:gd name="T30" fmla="*/ 932 w 2320"/>
              <a:gd name="T31" fmla="*/ 1934 h 2694"/>
              <a:gd name="T32" fmla="*/ 1026 w 2320"/>
              <a:gd name="T33" fmla="*/ 2098 h 2694"/>
              <a:gd name="T34" fmla="*/ 0 w 2320"/>
              <a:gd name="T35" fmla="*/ 2694 h 2694"/>
              <a:gd name="T36" fmla="*/ 0 w 2320"/>
              <a:gd name="T37" fmla="*/ 1517 h 2694"/>
              <a:gd name="T38" fmla="*/ 189 w 2320"/>
              <a:gd name="T39" fmla="*/ 1517 h 2694"/>
              <a:gd name="T40" fmla="*/ 189 w 2320"/>
              <a:gd name="T41" fmla="*/ 2365 h 2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20" h="2694">
                <a:moveTo>
                  <a:pt x="189" y="329"/>
                </a:moveTo>
                <a:lnTo>
                  <a:pt x="189" y="1175"/>
                </a:lnTo>
                <a:lnTo>
                  <a:pt x="0" y="1175"/>
                </a:lnTo>
                <a:lnTo>
                  <a:pt x="0" y="0"/>
                </a:lnTo>
                <a:lnTo>
                  <a:pt x="1026" y="596"/>
                </a:lnTo>
                <a:lnTo>
                  <a:pt x="932" y="761"/>
                </a:lnTo>
                <a:lnTo>
                  <a:pt x="189" y="329"/>
                </a:lnTo>
                <a:close/>
                <a:moveTo>
                  <a:pt x="1225" y="1763"/>
                </a:moveTo>
                <a:lnTo>
                  <a:pt x="1941" y="1346"/>
                </a:lnTo>
                <a:lnTo>
                  <a:pt x="1225" y="932"/>
                </a:lnTo>
                <a:lnTo>
                  <a:pt x="1321" y="767"/>
                </a:lnTo>
                <a:lnTo>
                  <a:pt x="2320" y="1346"/>
                </a:lnTo>
                <a:lnTo>
                  <a:pt x="1321" y="1927"/>
                </a:lnTo>
                <a:lnTo>
                  <a:pt x="1225" y="1763"/>
                </a:lnTo>
                <a:close/>
                <a:moveTo>
                  <a:pt x="189" y="2365"/>
                </a:moveTo>
                <a:lnTo>
                  <a:pt x="932" y="1934"/>
                </a:lnTo>
                <a:lnTo>
                  <a:pt x="1026" y="2098"/>
                </a:lnTo>
                <a:lnTo>
                  <a:pt x="0" y="2694"/>
                </a:lnTo>
                <a:lnTo>
                  <a:pt x="0" y="1517"/>
                </a:lnTo>
                <a:lnTo>
                  <a:pt x="189" y="1517"/>
                </a:lnTo>
                <a:lnTo>
                  <a:pt x="189" y="2365"/>
                </a:lnTo>
                <a:close/>
              </a:path>
            </a:pathLst>
          </a:custGeom>
          <a:solidFill>
            <a:srgbClr val="047CDA"/>
          </a:solidFill>
          <a:ln>
            <a:noFill/>
          </a:ln>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grpSp>
        <p:nvGrpSpPr>
          <p:cNvPr id="30" name="Group 10">
            <a:extLst>
              <a:ext uri="{FF2B5EF4-FFF2-40B4-BE49-F238E27FC236}">
                <a16:creationId xmlns:a16="http://schemas.microsoft.com/office/drawing/2014/main" id="{B8686DE2-F769-4B1C-A1DF-B3E8A668BFCD}"/>
              </a:ext>
            </a:extLst>
          </p:cNvPr>
          <p:cNvGrpSpPr>
            <a:grpSpLocks noChangeAspect="1"/>
          </p:cNvGrpSpPr>
          <p:nvPr/>
        </p:nvGrpSpPr>
        <p:grpSpPr bwMode="auto">
          <a:xfrm>
            <a:off x="4569562" y="3049138"/>
            <a:ext cx="529934" cy="372826"/>
            <a:chOff x="-1" y="4"/>
            <a:chExt cx="2830" cy="1991"/>
          </a:xfrm>
          <a:solidFill>
            <a:srgbClr val="047CDA"/>
          </a:solidFill>
        </p:grpSpPr>
        <p:sp>
          <p:nvSpPr>
            <p:cNvPr id="31" name="Freeform 11">
              <a:extLst>
                <a:ext uri="{FF2B5EF4-FFF2-40B4-BE49-F238E27FC236}">
                  <a16:creationId xmlns:a16="http://schemas.microsoft.com/office/drawing/2014/main" id="{3592DED5-F7BE-4756-A6B8-4447D95572CB}"/>
                </a:ext>
              </a:extLst>
            </p:cNvPr>
            <p:cNvSpPr>
              <a:spLocks noEditPoints="1"/>
            </p:cNvSpPr>
            <p:nvPr/>
          </p:nvSpPr>
          <p:spPr bwMode="auto">
            <a:xfrm>
              <a:off x="-1" y="4"/>
              <a:ext cx="2830" cy="1991"/>
            </a:xfrm>
            <a:custGeom>
              <a:avLst/>
              <a:gdLst>
                <a:gd name="T0" fmla="*/ 680 w 1361"/>
                <a:gd name="T1" fmla="*/ 0 h 955"/>
                <a:gd name="T2" fmla="*/ 1169 w 1361"/>
                <a:gd name="T3" fmla="*/ 183 h 955"/>
                <a:gd name="T4" fmla="*/ 1361 w 1361"/>
                <a:gd name="T5" fmla="*/ 478 h 955"/>
                <a:gd name="T6" fmla="*/ 1169 w 1361"/>
                <a:gd name="T7" fmla="*/ 773 h 955"/>
                <a:gd name="T8" fmla="*/ 680 w 1361"/>
                <a:gd name="T9" fmla="*/ 955 h 955"/>
                <a:gd name="T10" fmla="*/ 191 w 1361"/>
                <a:gd name="T11" fmla="*/ 764 h 955"/>
                <a:gd name="T12" fmla="*/ 0 w 1361"/>
                <a:gd name="T13" fmla="*/ 478 h 955"/>
                <a:gd name="T14" fmla="*/ 191 w 1361"/>
                <a:gd name="T15" fmla="*/ 191 h 955"/>
                <a:gd name="T16" fmla="*/ 680 w 1361"/>
                <a:gd name="T17" fmla="*/ 0 h 955"/>
                <a:gd name="T18" fmla="*/ 680 w 1361"/>
                <a:gd name="T19" fmla="*/ 91 h 955"/>
                <a:gd name="T20" fmla="*/ 251 w 1361"/>
                <a:gd name="T21" fmla="*/ 260 h 955"/>
                <a:gd name="T22" fmla="*/ 91 w 1361"/>
                <a:gd name="T23" fmla="*/ 478 h 955"/>
                <a:gd name="T24" fmla="*/ 251 w 1361"/>
                <a:gd name="T25" fmla="*/ 695 h 955"/>
                <a:gd name="T26" fmla="*/ 680 w 1361"/>
                <a:gd name="T27" fmla="*/ 864 h 955"/>
                <a:gd name="T28" fmla="*/ 1111 w 1361"/>
                <a:gd name="T29" fmla="*/ 703 h 955"/>
                <a:gd name="T30" fmla="*/ 1269 w 1361"/>
                <a:gd name="T31" fmla="*/ 478 h 955"/>
                <a:gd name="T32" fmla="*/ 1111 w 1361"/>
                <a:gd name="T33" fmla="*/ 253 h 955"/>
                <a:gd name="T34" fmla="*/ 680 w 1361"/>
                <a:gd name="T35" fmla="*/ 91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1" h="955">
                  <a:moveTo>
                    <a:pt x="680" y="0"/>
                  </a:moveTo>
                  <a:cubicBezTo>
                    <a:pt x="864" y="0"/>
                    <a:pt x="1034" y="69"/>
                    <a:pt x="1169" y="183"/>
                  </a:cubicBezTo>
                  <a:cubicBezTo>
                    <a:pt x="1283" y="278"/>
                    <a:pt x="1361" y="398"/>
                    <a:pt x="1361" y="478"/>
                  </a:cubicBezTo>
                  <a:cubicBezTo>
                    <a:pt x="1361" y="558"/>
                    <a:pt x="1283" y="678"/>
                    <a:pt x="1169" y="773"/>
                  </a:cubicBezTo>
                  <a:cubicBezTo>
                    <a:pt x="1034" y="886"/>
                    <a:pt x="864" y="955"/>
                    <a:pt x="680" y="955"/>
                  </a:cubicBezTo>
                  <a:cubicBezTo>
                    <a:pt x="498" y="955"/>
                    <a:pt x="329" y="883"/>
                    <a:pt x="191" y="764"/>
                  </a:cubicBezTo>
                  <a:cubicBezTo>
                    <a:pt x="80" y="669"/>
                    <a:pt x="0" y="549"/>
                    <a:pt x="0" y="478"/>
                  </a:cubicBezTo>
                  <a:cubicBezTo>
                    <a:pt x="0" y="408"/>
                    <a:pt x="80" y="288"/>
                    <a:pt x="191" y="191"/>
                  </a:cubicBezTo>
                  <a:cubicBezTo>
                    <a:pt x="329" y="73"/>
                    <a:pt x="498" y="0"/>
                    <a:pt x="680" y="0"/>
                  </a:cubicBezTo>
                  <a:close/>
                  <a:moveTo>
                    <a:pt x="680" y="91"/>
                  </a:moveTo>
                  <a:cubicBezTo>
                    <a:pt x="522" y="91"/>
                    <a:pt x="373" y="155"/>
                    <a:pt x="251" y="260"/>
                  </a:cubicBezTo>
                  <a:cubicBezTo>
                    <a:pt x="158" y="341"/>
                    <a:pt x="91" y="441"/>
                    <a:pt x="91" y="478"/>
                  </a:cubicBezTo>
                  <a:cubicBezTo>
                    <a:pt x="91" y="516"/>
                    <a:pt x="158" y="615"/>
                    <a:pt x="251" y="695"/>
                  </a:cubicBezTo>
                  <a:cubicBezTo>
                    <a:pt x="373" y="800"/>
                    <a:pt x="522" y="864"/>
                    <a:pt x="680" y="864"/>
                  </a:cubicBezTo>
                  <a:cubicBezTo>
                    <a:pt x="841" y="864"/>
                    <a:pt x="991" y="803"/>
                    <a:pt x="1111" y="703"/>
                  </a:cubicBezTo>
                  <a:cubicBezTo>
                    <a:pt x="1206" y="624"/>
                    <a:pt x="1269" y="526"/>
                    <a:pt x="1269" y="478"/>
                  </a:cubicBezTo>
                  <a:cubicBezTo>
                    <a:pt x="1269" y="431"/>
                    <a:pt x="1206" y="333"/>
                    <a:pt x="1111" y="253"/>
                  </a:cubicBezTo>
                  <a:cubicBezTo>
                    <a:pt x="991" y="152"/>
                    <a:pt x="841" y="91"/>
                    <a:pt x="680"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32" name="Freeform 12">
              <a:extLst>
                <a:ext uri="{FF2B5EF4-FFF2-40B4-BE49-F238E27FC236}">
                  <a16:creationId xmlns:a16="http://schemas.microsoft.com/office/drawing/2014/main" id="{64F03416-6D44-40E2-A7B9-AC92D3643B41}"/>
                </a:ext>
              </a:extLst>
            </p:cNvPr>
            <p:cNvSpPr>
              <a:spLocks noEditPoints="1"/>
            </p:cNvSpPr>
            <p:nvPr/>
          </p:nvSpPr>
          <p:spPr bwMode="auto">
            <a:xfrm>
              <a:off x="945" y="525"/>
              <a:ext cx="948" cy="951"/>
            </a:xfrm>
            <a:custGeom>
              <a:avLst/>
              <a:gdLst>
                <a:gd name="T0" fmla="*/ 228 w 456"/>
                <a:gd name="T1" fmla="*/ 319 h 456"/>
                <a:gd name="T2" fmla="*/ 137 w 456"/>
                <a:gd name="T3" fmla="*/ 228 h 456"/>
                <a:gd name="T4" fmla="*/ 228 w 456"/>
                <a:gd name="T5" fmla="*/ 137 h 456"/>
                <a:gd name="T6" fmla="*/ 319 w 456"/>
                <a:gd name="T7" fmla="*/ 228 h 456"/>
                <a:gd name="T8" fmla="*/ 228 w 456"/>
                <a:gd name="T9" fmla="*/ 319 h 456"/>
                <a:gd name="T10" fmla="*/ 400 w 456"/>
                <a:gd name="T11" fmla="*/ 180 h 456"/>
                <a:gd name="T12" fmla="*/ 383 w 456"/>
                <a:gd name="T13" fmla="*/ 140 h 456"/>
                <a:gd name="T14" fmla="*/ 411 w 456"/>
                <a:gd name="T15" fmla="*/ 90 h 456"/>
                <a:gd name="T16" fmla="*/ 366 w 456"/>
                <a:gd name="T17" fmla="*/ 45 h 456"/>
                <a:gd name="T18" fmla="*/ 316 w 456"/>
                <a:gd name="T19" fmla="*/ 73 h 456"/>
                <a:gd name="T20" fmla="*/ 276 w 456"/>
                <a:gd name="T21" fmla="*/ 56 h 456"/>
                <a:gd name="T22" fmla="*/ 260 w 456"/>
                <a:gd name="T23" fmla="*/ 0 h 456"/>
                <a:gd name="T24" fmla="*/ 196 w 456"/>
                <a:gd name="T25" fmla="*/ 0 h 456"/>
                <a:gd name="T26" fmla="*/ 180 w 456"/>
                <a:gd name="T27" fmla="*/ 56 h 456"/>
                <a:gd name="T28" fmla="*/ 140 w 456"/>
                <a:gd name="T29" fmla="*/ 73 h 456"/>
                <a:gd name="T30" fmla="*/ 90 w 456"/>
                <a:gd name="T31" fmla="*/ 45 h 456"/>
                <a:gd name="T32" fmla="*/ 45 w 456"/>
                <a:gd name="T33" fmla="*/ 90 h 456"/>
                <a:gd name="T34" fmla="*/ 73 w 456"/>
                <a:gd name="T35" fmla="*/ 140 h 456"/>
                <a:gd name="T36" fmla="*/ 56 w 456"/>
                <a:gd name="T37" fmla="*/ 180 h 456"/>
                <a:gd name="T38" fmla="*/ 0 w 456"/>
                <a:gd name="T39" fmla="*/ 196 h 456"/>
                <a:gd name="T40" fmla="*/ 0 w 456"/>
                <a:gd name="T41" fmla="*/ 260 h 456"/>
                <a:gd name="T42" fmla="*/ 56 w 456"/>
                <a:gd name="T43" fmla="*/ 276 h 456"/>
                <a:gd name="T44" fmla="*/ 73 w 456"/>
                <a:gd name="T45" fmla="*/ 316 h 456"/>
                <a:gd name="T46" fmla="*/ 45 w 456"/>
                <a:gd name="T47" fmla="*/ 366 h 456"/>
                <a:gd name="T48" fmla="*/ 90 w 456"/>
                <a:gd name="T49" fmla="*/ 411 h 456"/>
                <a:gd name="T50" fmla="*/ 140 w 456"/>
                <a:gd name="T51" fmla="*/ 383 h 456"/>
                <a:gd name="T52" fmla="*/ 180 w 456"/>
                <a:gd name="T53" fmla="*/ 400 h 456"/>
                <a:gd name="T54" fmla="*/ 196 w 456"/>
                <a:gd name="T55" fmla="*/ 456 h 456"/>
                <a:gd name="T56" fmla="*/ 260 w 456"/>
                <a:gd name="T57" fmla="*/ 456 h 456"/>
                <a:gd name="T58" fmla="*/ 276 w 456"/>
                <a:gd name="T59" fmla="*/ 400 h 456"/>
                <a:gd name="T60" fmla="*/ 316 w 456"/>
                <a:gd name="T61" fmla="*/ 383 h 456"/>
                <a:gd name="T62" fmla="*/ 366 w 456"/>
                <a:gd name="T63" fmla="*/ 411 h 456"/>
                <a:gd name="T64" fmla="*/ 411 w 456"/>
                <a:gd name="T65" fmla="*/ 366 h 456"/>
                <a:gd name="T66" fmla="*/ 383 w 456"/>
                <a:gd name="T67" fmla="*/ 316 h 456"/>
                <a:gd name="T68" fmla="*/ 400 w 456"/>
                <a:gd name="T69" fmla="*/ 276 h 456"/>
                <a:gd name="T70" fmla="*/ 456 w 456"/>
                <a:gd name="T71" fmla="*/ 260 h 456"/>
                <a:gd name="T72" fmla="*/ 456 w 456"/>
                <a:gd name="T73" fmla="*/ 196 h 456"/>
                <a:gd name="T74" fmla="*/ 400 w 456"/>
                <a:gd name="T75" fmla="*/ 18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6" h="456">
                  <a:moveTo>
                    <a:pt x="228" y="319"/>
                  </a:moveTo>
                  <a:cubicBezTo>
                    <a:pt x="178" y="319"/>
                    <a:pt x="137" y="278"/>
                    <a:pt x="137" y="228"/>
                  </a:cubicBezTo>
                  <a:cubicBezTo>
                    <a:pt x="137" y="178"/>
                    <a:pt x="178" y="137"/>
                    <a:pt x="228" y="137"/>
                  </a:cubicBezTo>
                  <a:cubicBezTo>
                    <a:pt x="278" y="137"/>
                    <a:pt x="319" y="178"/>
                    <a:pt x="319" y="228"/>
                  </a:cubicBezTo>
                  <a:cubicBezTo>
                    <a:pt x="319" y="278"/>
                    <a:pt x="278" y="319"/>
                    <a:pt x="228" y="319"/>
                  </a:cubicBezTo>
                  <a:close/>
                  <a:moveTo>
                    <a:pt x="400" y="180"/>
                  </a:moveTo>
                  <a:cubicBezTo>
                    <a:pt x="396" y="166"/>
                    <a:pt x="391" y="152"/>
                    <a:pt x="383" y="140"/>
                  </a:cubicBezTo>
                  <a:cubicBezTo>
                    <a:pt x="411" y="90"/>
                    <a:pt x="411" y="90"/>
                    <a:pt x="411" y="90"/>
                  </a:cubicBezTo>
                  <a:cubicBezTo>
                    <a:pt x="366" y="45"/>
                    <a:pt x="366" y="45"/>
                    <a:pt x="366" y="45"/>
                  </a:cubicBezTo>
                  <a:cubicBezTo>
                    <a:pt x="316" y="73"/>
                    <a:pt x="316" y="73"/>
                    <a:pt x="316" y="73"/>
                  </a:cubicBezTo>
                  <a:cubicBezTo>
                    <a:pt x="304" y="65"/>
                    <a:pt x="290" y="60"/>
                    <a:pt x="276" y="56"/>
                  </a:cubicBezTo>
                  <a:cubicBezTo>
                    <a:pt x="260" y="0"/>
                    <a:pt x="260" y="0"/>
                    <a:pt x="260" y="0"/>
                  </a:cubicBezTo>
                  <a:cubicBezTo>
                    <a:pt x="196" y="0"/>
                    <a:pt x="196" y="0"/>
                    <a:pt x="196" y="0"/>
                  </a:cubicBezTo>
                  <a:cubicBezTo>
                    <a:pt x="180" y="56"/>
                    <a:pt x="180" y="56"/>
                    <a:pt x="180" y="56"/>
                  </a:cubicBezTo>
                  <a:cubicBezTo>
                    <a:pt x="166" y="60"/>
                    <a:pt x="152" y="65"/>
                    <a:pt x="140" y="73"/>
                  </a:cubicBezTo>
                  <a:cubicBezTo>
                    <a:pt x="90" y="45"/>
                    <a:pt x="90" y="45"/>
                    <a:pt x="90" y="45"/>
                  </a:cubicBezTo>
                  <a:cubicBezTo>
                    <a:pt x="45" y="90"/>
                    <a:pt x="45" y="90"/>
                    <a:pt x="45" y="90"/>
                  </a:cubicBezTo>
                  <a:cubicBezTo>
                    <a:pt x="73" y="140"/>
                    <a:pt x="73" y="140"/>
                    <a:pt x="73" y="140"/>
                  </a:cubicBezTo>
                  <a:cubicBezTo>
                    <a:pt x="65" y="152"/>
                    <a:pt x="60" y="166"/>
                    <a:pt x="56" y="180"/>
                  </a:cubicBezTo>
                  <a:cubicBezTo>
                    <a:pt x="0" y="196"/>
                    <a:pt x="0" y="196"/>
                    <a:pt x="0" y="196"/>
                  </a:cubicBezTo>
                  <a:cubicBezTo>
                    <a:pt x="0" y="260"/>
                    <a:pt x="0" y="260"/>
                    <a:pt x="0" y="260"/>
                  </a:cubicBezTo>
                  <a:cubicBezTo>
                    <a:pt x="56" y="276"/>
                    <a:pt x="56" y="276"/>
                    <a:pt x="56" y="276"/>
                  </a:cubicBezTo>
                  <a:cubicBezTo>
                    <a:pt x="60" y="290"/>
                    <a:pt x="65" y="304"/>
                    <a:pt x="73" y="316"/>
                  </a:cubicBezTo>
                  <a:cubicBezTo>
                    <a:pt x="45" y="366"/>
                    <a:pt x="45" y="366"/>
                    <a:pt x="45" y="366"/>
                  </a:cubicBezTo>
                  <a:cubicBezTo>
                    <a:pt x="90" y="411"/>
                    <a:pt x="90" y="411"/>
                    <a:pt x="90" y="411"/>
                  </a:cubicBezTo>
                  <a:cubicBezTo>
                    <a:pt x="140" y="383"/>
                    <a:pt x="140" y="383"/>
                    <a:pt x="140" y="383"/>
                  </a:cubicBezTo>
                  <a:cubicBezTo>
                    <a:pt x="152" y="391"/>
                    <a:pt x="166" y="396"/>
                    <a:pt x="180" y="400"/>
                  </a:cubicBezTo>
                  <a:cubicBezTo>
                    <a:pt x="196" y="456"/>
                    <a:pt x="196" y="456"/>
                    <a:pt x="196" y="456"/>
                  </a:cubicBezTo>
                  <a:cubicBezTo>
                    <a:pt x="260" y="456"/>
                    <a:pt x="260" y="456"/>
                    <a:pt x="260" y="456"/>
                  </a:cubicBezTo>
                  <a:cubicBezTo>
                    <a:pt x="276" y="400"/>
                    <a:pt x="276" y="400"/>
                    <a:pt x="276" y="400"/>
                  </a:cubicBezTo>
                  <a:cubicBezTo>
                    <a:pt x="290" y="396"/>
                    <a:pt x="304" y="391"/>
                    <a:pt x="316" y="383"/>
                  </a:cubicBezTo>
                  <a:cubicBezTo>
                    <a:pt x="366" y="411"/>
                    <a:pt x="366" y="411"/>
                    <a:pt x="366" y="411"/>
                  </a:cubicBezTo>
                  <a:cubicBezTo>
                    <a:pt x="411" y="366"/>
                    <a:pt x="411" y="366"/>
                    <a:pt x="411" y="366"/>
                  </a:cubicBezTo>
                  <a:cubicBezTo>
                    <a:pt x="383" y="316"/>
                    <a:pt x="383" y="316"/>
                    <a:pt x="383" y="316"/>
                  </a:cubicBezTo>
                  <a:cubicBezTo>
                    <a:pt x="391" y="304"/>
                    <a:pt x="396" y="290"/>
                    <a:pt x="400" y="276"/>
                  </a:cubicBezTo>
                  <a:cubicBezTo>
                    <a:pt x="456" y="260"/>
                    <a:pt x="456" y="260"/>
                    <a:pt x="456" y="260"/>
                  </a:cubicBezTo>
                  <a:cubicBezTo>
                    <a:pt x="456" y="196"/>
                    <a:pt x="456" y="196"/>
                    <a:pt x="456" y="196"/>
                  </a:cubicBezTo>
                  <a:lnTo>
                    <a:pt x="400"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grpSp>
      <p:grpSp>
        <p:nvGrpSpPr>
          <p:cNvPr id="33" name="Group 4">
            <a:extLst>
              <a:ext uri="{FF2B5EF4-FFF2-40B4-BE49-F238E27FC236}">
                <a16:creationId xmlns:a16="http://schemas.microsoft.com/office/drawing/2014/main" id="{5F9A9630-2FAA-470D-9EDE-785DD9E2A7DE}"/>
              </a:ext>
            </a:extLst>
          </p:cNvPr>
          <p:cNvGrpSpPr>
            <a:grpSpLocks noChangeAspect="1"/>
          </p:cNvGrpSpPr>
          <p:nvPr/>
        </p:nvGrpSpPr>
        <p:grpSpPr bwMode="auto">
          <a:xfrm>
            <a:off x="2287982" y="2997971"/>
            <a:ext cx="455468" cy="472296"/>
            <a:chOff x="-2" y="4"/>
            <a:chExt cx="2463" cy="2554"/>
          </a:xfrm>
          <a:solidFill>
            <a:srgbClr val="047CDA"/>
          </a:solidFill>
        </p:grpSpPr>
        <p:sp>
          <p:nvSpPr>
            <p:cNvPr id="34" name="Freeform 5">
              <a:extLst>
                <a:ext uri="{FF2B5EF4-FFF2-40B4-BE49-F238E27FC236}">
                  <a16:creationId xmlns:a16="http://schemas.microsoft.com/office/drawing/2014/main" id="{0CFBDEFC-065D-4712-9F70-C13BB48AE5B7}"/>
                </a:ext>
              </a:extLst>
            </p:cNvPr>
            <p:cNvSpPr>
              <a:spLocks noEditPoints="1"/>
            </p:cNvSpPr>
            <p:nvPr/>
          </p:nvSpPr>
          <p:spPr bwMode="auto">
            <a:xfrm>
              <a:off x="-2" y="4"/>
              <a:ext cx="2463" cy="2554"/>
            </a:xfrm>
            <a:custGeom>
              <a:avLst/>
              <a:gdLst>
                <a:gd name="T0" fmla="*/ 1093 w 1184"/>
                <a:gd name="T1" fmla="*/ 507 h 1226"/>
                <a:gd name="T2" fmla="*/ 592 w 1184"/>
                <a:gd name="T3" fmla="*/ 1133 h 1226"/>
                <a:gd name="T4" fmla="*/ 91 w 1184"/>
                <a:gd name="T5" fmla="*/ 507 h 1226"/>
                <a:gd name="T6" fmla="*/ 91 w 1184"/>
                <a:gd name="T7" fmla="*/ 249 h 1226"/>
                <a:gd name="T8" fmla="*/ 106 w 1184"/>
                <a:gd name="T9" fmla="*/ 236 h 1226"/>
                <a:gd name="T10" fmla="*/ 196 w 1184"/>
                <a:gd name="T11" fmla="*/ 178 h 1226"/>
                <a:gd name="T12" fmla="*/ 592 w 1184"/>
                <a:gd name="T13" fmla="*/ 90 h 1226"/>
                <a:gd name="T14" fmla="*/ 988 w 1184"/>
                <a:gd name="T15" fmla="*/ 178 h 1226"/>
                <a:gd name="T16" fmla="*/ 1078 w 1184"/>
                <a:gd name="T17" fmla="*/ 236 h 1226"/>
                <a:gd name="T18" fmla="*/ 1093 w 1184"/>
                <a:gd name="T19" fmla="*/ 249 h 1226"/>
                <a:gd name="T20" fmla="*/ 1093 w 1184"/>
                <a:gd name="T21" fmla="*/ 507 h 1226"/>
                <a:gd name="T22" fmla="*/ 1172 w 1184"/>
                <a:gd name="T23" fmla="*/ 201 h 1226"/>
                <a:gd name="T24" fmla="*/ 1136 w 1184"/>
                <a:gd name="T25" fmla="*/ 166 h 1226"/>
                <a:gd name="T26" fmla="*/ 1031 w 1184"/>
                <a:gd name="T27" fmla="*/ 97 h 1226"/>
                <a:gd name="T28" fmla="*/ 592 w 1184"/>
                <a:gd name="T29" fmla="*/ 0 h 1226"/>
                <a:gd name="T30" fmla="*/ 153 w 1184"/>
                <a:gd name="T31" fmla="*/ 97 h 1226"/>
                <a:gd name="T32" fmla="*/ 48 w 1184"/>
                <a:gd name="T33" fmla="*/ 166 h 1226"/>
                <a:gd name="T34" fmla="*/ 12 w 1184"/>
                <a:gd name="T35" fmla="*/ 201 h 1226"/>
                <a:gd name="T36" fmla="*/ 0 w 1184"/>
                <a:gd name="T37" fmla="*/ 213 h 1226"/>
                <a:gd name="T38" fmla="*/ 0 w 1184"/>
                <a:gd name="T39" fmla="*/ 507 h 1226"/>
                <a:gd name="T40" fmla="*/ 584 w 1184"/>
                <a:gd name="T41" fmla="*/ 1224 h 1226"/>
                <a:gd name="T42" fmla="*/ 592 w 1184"/>
                <a:gd name="T43" fmla="*/ 1226 h 1226"/>
                <a:gd name="T44" fmla="*/ 600 w 1184"/>
                <a:gd name="T45" fmla="*/ 1224 h 1226"/>
                <a:gd name="T46" fmla="*/ 1184 w 1184"/>
                <a:gd name="T47" fmla="*/ 507 h 1226"/>
                <a:gd name="T48" fmla="*/ 1184 w 1184"/>
                <a:gd name="T49" fmla="*/ 213 h 1226"/>
                <a:gd name="T50" fmla="*/ 1172 w 1184"/>
                <a:gd name="T51" fmla="*/ 201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4" h="1226">
                  <a:moveTo>
                    <a:pt x="1093" y="507"/>
                  </a:moveTo>
                  <a:cubicBezTo>
                    <a:pt x="1093" y="764"/>
                    <a:pt x="857" y="1078"/>
                    <a:pt x="592" y="1133"/>
                  </a:cubicBezTo>
                  <a:cubicBezTo>
                    <a:pt x="327" y="1078"/>
                    <a:pt x="91" y="764"/>
                    <a:pt x="91" y="507"/>
                  </a:cubicBezTo>
                  <a:cubicBezTo>
                    <a:pt x="91" y="249"/>
                    <a:pt x="91" y="249"/>
                    <a:pt x="91" y="249"/>
                  </a:cubicBezTo>
                  <a:cubicBezTo>
                    <a:pt x="95" y="245"/>
                    <a:pt x="100" y="241"/>
                    <a:pt x="106" y="236"/>
                  </a:cubicBezTo>
                  <a:cubicBezTo>
                    <a:pt x="130" y="217"/>
                    <a:pt x="160" y="197"/>
                    <a:pt x="196" y="178"/>
                  </a:cubicBezTo>
                  <a:cubicBezTo>
                    <a:pt x="300" y="123"/>
                    <a:pt x="431" y="90"/>
                    <a:pt x="592" y="90"/>
                  </a:cubicBezTo>
                  <a:cubicBezTo>
                    <a:pt x="753" y="90"/>
                    <a:pt x="884" y="123"/>
                    <a:pt x="988" y="178"/>
                  </a:cubicBezTo>
                  <a:cubicBezTo>
                    <a:pt x="1024" y="197"/>
                    <a:pt x="1054" y="217"/>
                    <a:pt x="1078" y="236"/>
                  </a:cubicBezTo>
                  <a:cubicBezTo>
                    <a:pt x="1084" y="241"/>
                    <a:pt x="1089" y="245"/>
                    <a:pt x="1093" y="249"/>
                  </a:cubicBezTo>
                  <a:lnTo>
                    <a:pt x="1093" y="507"/>
                  </a:lnTo>
                  <a:close/>
                  <a:moveTo>
                    <a:pt x="1172" y="201"/>
                  </a:moveTo>
                  <a:cubicBezTo>
                    <a:pt x="1166" y="193"/>
                    <a:pt x="1154" y="181"/>
                    <a:pt x="1136" y="166"/>
                  </a:cubicBezTo>
                  <a:cubicBezTo>
                    <a:pt x="1107" y="143"/>
                    <a:pt x="1072" y="119"/>
                    <a:pt x="1031" y="97"/>
                  </a:cubicBezTo>
                  <a:cubicBezTo>
                    <a:pt x="914" y="36"/>
                    <a:pt x="768" y="0"/>
                    <a:pt x="592" y="0"/>
                  </a:cubicBezTo>
                  <a:cubicBezTo>
                    <a:pt x="416" y="0"/>
                    <a:pt x="270" y="36"/>
                    <a:pt x="153" y="97"/>
                  </a:cubicBezTo>
                  <a:cubicBezTo>
                    <a:pt x="112" y="119"/>
                    <a:pt x="77" y="143"/>
                    <a:pt x="48" y="166"/>
                  </a:cubicBezTo>
                  <a:cubicBezTo>
                    <a:pt x="30" y="181"/>
                    <a:pt x="18" y="193"/>
                    <a:pt x="12" y="201"/>
                  </a:cubicBezTo>
                  <a:cubicBezTo>
                    <a:pt x="0" y="213"/>
                    <a:pt x="0" y="213"/>
                    <a:pt x="0" y="213"/>
                  </a:cubicBezTo>
                  <a:cubicBezTo>
                    <a:pt x="0" y="507"/>
                    <a:pt x="0" y="507"/>
                    <a:pt x="0" y="507"/>
                  </a:cubicBezTo>
                  <a:cubicBezTo>
                    <a:pt x="0" y="809"/>
                    <a:pt x="270" y="1166"/>
                    <a:pt x="584" y="1224"/>
                  </a:cubicBezTo>
                  <a:cubicBezTo>
                    <a:pt x="592" y="1226"/>
                    <a:pt x="592" y="1226"/>
                    <a:pt x="592" y="1226"/>
                  </a:cubicBezTo>
                  <a:cubicBezTo>
                    <a:pt x="600" y="1224"/>
                    <a:pt x="600" y="1224"/>
                    <a:pt x="600" y="1224"/>
                  </a:cubicBezTo>
                  <a:cubicBezTo>
                    <a:pt x="914" y="1166"/>
                    <a:pt x="1184" y="809"/>
                    <a:pt x="1184" y="507"/>
                  </a:cubicBezTo>
                  <a:cubicBezTo>
                    <a:pt x="1184" y="213"/>
                    <a:pt x="1184" y="213"/>
                    <a:pt x="1184" y="213"/>
                  </a:cubicBezTo>
                  <a:lnTo>
                    <a:pt x="1172" y="2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35" name="Freeform 6">
              <a:extLst>
                <a:ext uri="{FF2B5EF4-FFF2-40B4-BE49-F238E27FC236}">
                  <a16:creationId xmlns:a16="http://schemas.microsoft.com/office/drawing/2014/main" id="{7B6BA13A-9D30-4317-9F8A-B33E94E6A834}"/>
                </a:ext>
              </a:extLst>
            </p:cNvPr>
            <p:cNvSpPr>
              <a:spLocks/>
            </p:cNvSpPr>
            <p:nvPr/>
          </p:nvSpPr>
          <p:spPr bwMode="auto">
            <a:xfrm>
              <a:off x="1063" y="1710"/>
              <a:ext cx="333" cy="331"/>
            </a:xfrm>
            <a:custGeom>
              <a:avLst/>
              <a:gdLst>
                <a:gd name="T0" fmla="*/ 80 w 160"/>
                <a:gd name="T1" fmla="*/ 0 h 159"/>
                <a:gd name="T2" fmla="*/ 23 w 160"/>
                <a:gd name="T3" fmla="*/ 22 h 159"/>
                <a:gd name="T4" fmla="*/ 0 w 160"/>
                <a:gd name="T5" fmla="*/ 79 h 159"/>
                <a:gd name="T6" fmla="*/ 23 w 160"/>
                <a:gd name="T7" fmla="*/ 136 h 159"/>
                <a:gd name="T8" fmla="*/ 80 w 160"/>
                <a:gd name="T9" fmla="*/ 159 h 159"/>
                <a:gd name="T10" fmla="*/ 138 w 160"/>
                <a:gd name="T11" fmla="*/ 136 h 159"/>
                <a:gd name="T12" fmla="*/ 160 w 160"/>
                <a:gd name="T13" fmla="*/ 79 h 159"/>
                <a:gd name="T14" fmla="*/ 137 w 160"/>
                <a:gd name="T15" fmla="*/ 22 h 159"/>
                <a:gd name="T16" fmla="*/ 80 w 160"/>
                <a:gd name="T1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159">
                  <a:moveTo>
                    <a:pt x="80" y="0"/>
                  </a:moveTo>
                  <a:cubicBezTo>
                    <a:pt x="58" y="0"/>
                    <a:pt x="39" y="7"/>
                    <a:pt x="23" y="22"/>
                  </a:cubicBezTo>
                  <a:cubicBezTo>
                    <a:pt x="8" y="37"/>
                    <a:pt x="0" y="56"/>
                    <a:pt x="0" y="79"/>
                  </a:cubicBezTo>
                  <a:cubicBezTo>
                    <a:pt x="0" y="101"/>
                    <a:pt x="8" y="120"/>
                    <a:pt x="23" y="136"/>
                  </a:cubicBezTo>
                  <a:cubicBezTo>
                    <a:pt x="38" y="151"/>
                    <a:pt x="57" y="159"/>
                    <a:pt x="80" y="159"/>
                  </a:cubicBezTo>
                  <a:cubicBezTo>
                    <a:pt x="103" y="159"/>
                    <a:pt x="123" y="151"/>
                    <a:pt x="138" y="136"/>
                  </a:cubicBezTo>
                  <a:cubicBezTo>
                    <a:pt x="152" y="121"/>
                    <a:pt x="160" y="102"/>
                    <a:pt x="160" y="79"/>
                  </a:cubicBezTo>
                  <a:cubicBezTo>
                    <a:pt x="160" y="57"/>
                    <a:pt x="152" y="37"/>
                    <a:pt x="137" y="22"/>
                  </a:cubicBezTo>
                  <a:cubicBezTo>
                    <a:pt x="122" y="7"/>
                    <a:pt x="103" y="0"/>
                    <a:pt x="8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sp>
          <p:nvSpPr>
            <p:cNvPr id="36" name="Rectangle 7">
              <a:extLst>
                <a:ext uri="{FF2B5EF4-FFF2-40B4-BE49-F238E27FC236}">
                  <a16:creationId xmlns:a16="http://schemas.microsoft.com/office/drawing/2014/main" id="{5AF3AEF8-4063-4F37-A709-C8A4BCFBAD35}"/>
                </a:ext>
              </a:extLst>
            </p:cNvPr>
            <p:cNvSpPr>
              <a:spLocks noChangeArrowheads="1"/>
            </p:cNvSpPr>
            <p:nvPr/>
          </p:nvSpPr>
          <p:spPr bwMode="auto">
            <a:xfrm>
              <a:off x="1134" y="429"/>
              <a:ext cx="191" cy="10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70" tIns="34285" rIns="68570" bIns="34285" numCol="1" anchor="t" anchorCtr="0" compatLnSpc="1">
              <a:prstTxWarp prst="textNoShape">
                <a:avLst/>
              </a:prstTxWarp>
            </a:bodyPr>
            <a:lstStyle/>
            <a:p>
              <a:pPr defTabSz="685669">
                <a:defRPr/>
              </a:pPr>
              <a:endParaRPr lang="en-US" sz="1298" kern="1200">
                <a:solidFill>
                  <a:srgbClr val="3F3F3F"/>
                </a:solidFill>
                <a:latin typeface="Segoe UI"/>
                <a:ea typeface="+mn-ea"/>
                <a:cs typeface="+mn-cs"/>
              </a:endParaRPr>
            </a:p>
          </p:txBody>
        </p:sp>
      </p:grpSp>
      <p:pic>
        <p:nvPicPr>
          <p:cNvPr id="3" name="Graphic 2">
            <a:extLst>
              <a:ext uri="{FF2B5EF4-FFF2-40B4-BE49-F238E27FC236}">
                <a16:creationId xmlns:a16="http://schemas.microsoft.com/office/drawing/2014/main" id="{9BC49CA2-E90D-46D6-B8B7-91A54A01A7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55164" y="1219705"/>
            <a:ext cx="488345" cy="488345"/>
          </a:xfrm>
          <a:prstGeom prst="rect">
            <a:avLst/>
          </a:prstGeom>
        </p:spPr>
      </p:pic>
    </p:spTree>
    <p:extLst>
      <p:ext uri="{BB962C8B-B14F-4D97-AF65-F5344CB8AC3E}">
        <p14:creationId xmlns:p14="http://schemas.microsoft.com/office/powerpoint/2010/main" val="153851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svg="http://schemas.microsoft.com/office/drawing/2016/SVG/main" xmlns:a14="http://schemas.microsoft.com/office/drawing/2010/main" xmlns:a16="http://schemas.microsoft.com/office/drawing/2014/main"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err="1"/>
              <a:t>Detección</a:t>
            </a:r>
            <a:r>
              <a:rPr lang="en-US" dirty="0"/>
              <a:t> de </a:t>
            </a:r>
            <a:r>
              <a:rPr lang="en-US" dirty="0" err="1"/>
              <a:t>objetos</a:t>
            </a:r>
            <a:endParaRPr lang="en-US" dirty="0"/>
          </a:p>
        </p:txBody>
      </p:sp>
      <p:pic>
        <p:nvPicPr>
          <p:cNvPr id="2" name="Picture 1">
            <a:extLst>
              <a:ext uri="{FF2B5EF4-FFF2-40B4-BE49-F238E27FC236}">
                <a16:creationId xmlns:a16="http://schemas.microsoft.com/office/drawing/2014/main" id="{2811838E-F817-409F-8FD0-9D4DE100469F}"/>
              </a:ext>
            </a:extLst>
          </p:cNvPr>
          <p:cNvPicPr>
            <a:picLocks noChangeAspect="1"/>
          </p:cNvPicPr>
          <p:nvPr/>
        </p:nvPicPr>
        <p:blipFill>
          <a:blip r:embed="rId3"/>
          <a:stretch>
            <a:fillRect/>
          </a:stretch>
        </p:blipFill>
        <p:spPr>
          <a:xfrm>
            <a:off x="1256563" y="948634"/>
            <a:ext cx="6902801" cy="3938244"/>
          </a:xfrm>
          <a:prstGeom prst="rect">
            <a:avLst/>
          </a:prstGeom>
        </p:spPr>
      </p:pic>
      <p:sp>
        <p:nvSpPr>
          <p:cNvPr id="3" name="Rectangle 2">
            <a:extLst>
              <a:ext uri="{FF2B5EF4-FFF2-40B4-BE49-F238E27FC236}">
                <a16:creationId xmlns:a16="http://schemas.microsoft.com/office/drawing/2014/main" id="{2BF710DB-4647-4ACF-88A4-A556A668B770}"/>
              </a:ext>
            </a:extLst>
          </p:cNvPr>
          <p:cNvSpPr/>
          <p:nvPr/>
        </p:nvSpPr>
        <p:spPr>
          <a:xfrm>
            <a:off x="4481711" y="2435271"/>
            <a:ext cx="226344" cy="296107"/>
          </a:xfrm>
          <a:prstGeom prst="rect">
            <a:avLst/>
          </a:prstGeom>
        </p:spPr>
        <p:txBody>
          <a:bodyPr wrap="none">
            <a:spAutoFit/>
          </a:bodyPr>
          <a:lstStyle/>
          <a:p>
            <a:pPr defTabSz="685775">
              <a:defRPr/>
            </a:pPr>
            <a:r>
              <a:rPr lang="en-US" sz="1324" kern="1200" dirty="0">
                <a:latin typeface="Times New Roman" panose="02020603050405020304" pitchFamily="18" charset="0"/>
                <a:ea typeface="+mn-ea"/>
                <a:cs typeface="+mn-cs"/>
              </a:rPr>
              <a:t> </a:t>
            </a:r>
            <a:endParaRPr lang="en-US" sz="1324" kern="1200" dirty="0">
              <a:solidFill>
                <a:srgbClr val="1A1A1A"/>
              </a:solidFill>
              <a:latin typeface="Segoe UI"/>
              <a:ea typeface="+mn-ea"/>
              <a:cs typeface="+mn-cs"/>
            </a:endParaRPr>
          </a:p>
        </p:txBody>
      </p:sp>
    </p:spTree>
    <p:extLst>
      <p:ext uri="{BB962C8B-B14F-4D97-AF65-F5344CB8AC3E}">
        <p14:creationId xmlns:p14="http://schemas.microsoft.com/office/powerpoint/2010/main" val="1801833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err="1"/>
              <a:t>Entrenar</a:t>
            </a:r>
            <a:r>
              <a:rPr lang="en-US" dirty="0"/>
              <a:t> </a:t>
            </a:r>
            <a:r>
              <a:rPr lang="en-US" dirty="0" err="1"/>
              <a:t>en</a:t>
            </a:r>
            <a:r>
              <a:rPr lang="en-US" dirty="0"/>
              <a:t> el Cloud, </a:t>
            </a:r>
            <a:r>
              <a:rPr lang="en-US" dirty="0" err="1"/>
              <a:t>correr</a:t>
            </a:r>
            <a:r>
              <a:rPr lang="en-US" dirty="0"/>
              <a:t> </a:t>
            </a:r>
            <a:r>
              <a:rPr lang="en-US" dirty="0" err="1"/>
              <a:t>en</a:t>
            </a:r>
            <a:r>
              <a:rPr lang="en-US" dirty="0"/>
              <a:t> </a:t>
            </a:r>
            <a:r>
              <a:rPr lang="en-US" dirty="0" err="1"/>
              <a:t>cualquier</a:t>
            </a:r>
            <a:r>
              <a:rPr lang="en-US" dirty="0"/>
              <a:t> </a:t>
            </a:r>
            <a:r>
              <a:rPr lang="en-US" dirty="0" err="1"/>
              <a:t>lugar</a:t>
            </a:r>
            <a:endParaRPr lang="en-US" dirty="0"/>
          </a:p>
        </p:txBody>
      </p:sp>
      <p:sp>
        <p:nvSpPr>
          <p:cNvPr id="2" name="Text Placeholder 1">
            <a:extLst>
              <a:ext uri="{FF2B5EF4-FFF2-40B4-BE49-F238E27FC236}">
                <a16:creationId xmlns:a16="http://schemas.microsoft.com/office/drawing/2014/main" id="{6A096462-3589-41F8-9680-D472FAB953E7}"/>
              </a:ext>
            </a:extLst>
          </p:cNvPr>
          <p:cNvSpPr>
            <a:spLocks noGrp="1"/>
          </p:cNvSpPr>
          <p:nvPr>
            <p:ph type="body" sz="quarter" idx="10"/>
          </p:nvPr>
        </p:nvSpPr>
        <p:spPr>
          <a:xfrm>
            <a:off x="438150" y="1076326"/>
            <a:ext cx="3909060" cy="895984"/>
          </a:xfrm>
        </p:spPr>
        <p:txBody>
          <a:bodyPr/>
          <a:lstStyle/>
          <a:p>
            <a:r>
              <a:rPr lang="en-US" dirty="0" err="1"/>
              <a:t>Entrena</a:t>
            </a:r>
            <a:r>
              <a:rPr lang="en-US" dirty="0"/>
              <a:t> </a:t>
            </a:r>
            <a:r>
              <a:rPr lang="en-US" dirty="0" err="1"/>
              <a:t>en</a:t>
            </a:r>
            <a:r>
              <a:rPr lang="en-US" dirty="0"/>
              <a:t> Custom Vision Service</a:t>
            </a:r>
          </a:p>
        </p:txBody>
      </p:sp>
      <p:sp>
        <p:nvSpPr>
          <p:cNvPr id="4" name="Text Placeholder 3">
            <a:extLst>
              <a:ext uri="{FF2B5EF4-FFF2-40B4-BE49-F238E27FC236}">
                <a16:creationId xmlns:a16="http://schemas.microsoft.com/office/drawing/2014/main" id="{9BFE946B-36D9-459E-8E5B-8BB387BCE985}"/>
              </a:ext>
            </a:extLst>
          </p:cNvPr>
          <p:cNvSpPr>
            <a:spLocks noGrp="1"/>
          </p:cNvSpPr>
          <p:nvPr>
            <p:ph type="body" sz="quarter" idx="12"/>
          </p:nvPr>
        </p:nvSpPr>
        <p:spPr>
          <a:xfrm>
            <a:off x="4797878" y="1076326"/>
            <a:ext cx="3909060" cy="524344"/>
          </a:xfrm>
        </p:spPr>
        <p:txBody>
          <a:bodyPr/>
          <a:lstStyle/>
          <a:p>
            <a:r>
              <a:rPr lang="en-US" dirty="0" err="1"/>
              <a:t>Despliega</a:t>
            </a:r>
            <a:r>
              <a:rPr lang="en-US" dirty="0"/>
              <a:t> y </a:t>
            </a:r>
            <a:r>
              <a:rPr lang="en-US" dirty="0" err="1"/>
              <a:t>ejecuta</a:t>
            </a:r>
            <a:r>
              <a:rPr lang="en-US" dirty="0"/>
              <a:t> </a:t>
            </a:r>
            <a:r>
              <a:rPr lang="en-US" dirty="0" err="1"/>
              <a:t>donde</a:t>
            </a:r>
            <a:r>
              <a:rPr lang="en-US" dirty="0"/>
              <a:t> sea</a:t>
            </a:r>
          </a:p>
        </p:txBody>
      </p:sp>
      <p:sp>
        <p:nvSpPr>
          <p:cNvPr id="3" name="Rectangle 2">
            <a:extLst>
              <a:ext uri="{FF2B5EF4-FFF2-40B4-BE49-F238E27FC236}">
                <a16:creationId xmlns:a16="http://schemas.microsoft.com/office/drawing/2014/main" id="{2BF710DB-4647-4ACF-88A4-A556A668B770}"/>
              </a:ext>
            </a:extLst>
          </p:cNvPr>
          <p:cNvSpPr/>
          <p:nvPr/>
        </p:nvSpPr>
        <p:spPr>
          <a:xfrm>
            <a:off x="4481711" y="2435271"/>
            <a:ext cx="226344" cy="296107"/>
          </a:xfrm>
          <a:prstGeom prst="rect">
            <a:avLst/>
          </a:prstGeom>
        </p:spPr>
        <p:txBody>
          <a:bodyPr wrap="none">
            <a:spAutoFit/>
          </a:bodyPr>
          <a:lstStyle/>
          <a:p>
            <a:pPr defTabSz="685775">
              <a:defRPr/>
            </a:pPr>
            <a:r>
              <a:rPr lang="en-US" sz="1324" kern="1200" dirty="0">
                <a:latin typeface="Times New Roman" panose="02020603050405020304" pitchFamily="18" charset="0"/>
                <a:ea typeface="+mn-ea"/>
                <a:cs typeface="+mn-cs"/>
              </a:rPr>
              <a:t> </a:t>
            </a:r>
            <a:endParaRPr lang="en-US" sz="1324" kern="1200" dirty="0">
              <a:solidFill>
                <a:srgbClr val="1A1A1A"/>
              </a:solidFill>
              <a:latin typeface="Segoe UI"/>
              <a:ea typeface="+mn-ea"/>
              <a:cs typeface="+mn-cs"/>
            </a:endParaRPr>
          </a:p>
        </p:txBody>
      </p:sp>
      <p:pic>
        <p:nvPicPr>
          <p:cNvPr id="10" name="Picture 9">
            <a:extLst>
              <a:ext uri="{FF2B5EF4-FFF2-40B4-BE49-F238E27FC236}">
                <a16:creationId xmlns:a16="http://schemas.microsoft.com/office/drawing/2014/main" id="{4DB84780-1096-4D1F-B78B-6BF5C2C7F0A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34154" y="3797136"/>
            <a:ext cx="592511" cy="252561"/>
          </a:xfrm>
          <a:prstGeom prst="rect">
            <a:avLst/>
          </a:prstGeom>
        </p:spPr>
      </p:pic>
      <p:pic>
        <p:nvPicPr>
          <p:cNvPr id="11" name="Picture 10">
            <a:extLst>
              <a:ext uri="{FF2B5EF4-FFF2-40B4-BE49-F238E27FC236}">
                <a16:creationId xmlns:a16="http://schemas.microsoft.com/office/drawing/2014/main" id="{6C2B77F0-0A57-44A9-88C0-054368450A9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3333" t="6666" r="22500" b="5334"/>
          <a:stretch/>
        </p:blipFill>
        <p:spPr>
          <a:xfrm>
            <a:off x="6702496" y="4239358"/>
            <a:ext cx="296084" cy="360763"/>
          </a:xfrm>
          <a:prstGeom prst="rect">
            <a:avLst/>
          </a:prstGeom>
        </p:spPr>
      </p:pic>
      <p:sp>
        <p:nvSpPr>
          <p:cNvPr id="12" name="TextBox 11">
            <a:extLst>
              <a:ext uri="{FF2B5EF4-FFF2-40B4-BE49-F238E27FC236}">
                <a16:creationId xmlns:a16="http://schemas.microsoft.com/office/drawing/2014/main" id="{29B260C4-C4E2-42DC-9371-2E1E13FAB85B}"/>
              </a:ext>
            </a:extLst>
          </p:cNvPr>
          <p:cNvSpPr txBox="1"/>
          <p:nvPr/>
        </p:nvSpPr>
        <p:spPr>
          <a:xfrm>
            <a:off x="7939903" y="3120845"/>
            <a:ext cx="657537" cy="329325"/>
          </a:xfrm>
          <a:prstGeom prst="rect">
            <a:avLst/>
          </a:prstGeom>
          <a:noFill/>
        </p:spPr>
        <p:txBody>
          <a:bodyPr wrap="square" lIns="134464" tIns="107571" rIns="134464" bIns="107571" rtlCol="0">
            <a:spAutoFit/>
          </a:bodyPr>
          <a:lstStyle/>
          <a:p>
            <a:pPr defTabSz="685745">
              <a:lnSpc>
                <a:spcPct val="90000"/>
              </a:lnSpc>
              <a:spcAft>
                <a:spcPts val="441"/>
              </a:spcAft>
              <a:defRPr/>
            </a:pPr>
            <a:r>
              <a:rPr lang="en-US" sz="809" b="1" kern="1200" err="1">
                <a:gradFill>
                  <a:gsLst>
                    <a:gs pos="2917">
                      <a:prstClr val="black"/>
                    </a:gs>
                    <a:gs pos="30000">
                      <a:prstClr val="black"/>
                    </a:gs>
                  </a:gsLst>
                  <a:lin ang="5400000" scaled="0"/>
                </a:gradFill>
                <a:latin typeface="Calibri" panose="020F0502020204030204"/>
                <a:ea typeface="+mn-ea"/>
                <a:cs typeface="+mn-cs"/>
              </a:rPr>
              <a:t>CoreML</a:t>
            </a:r>
            <a:endParaRPr lang="en-US" sz="809" b="1" kern="1200">
              <a:gradFill>
                <a:gsLst>
                  <a:gs pos="2917">
                    <a:prstClr val="black"/>
                  </a:gs>
                  <a:gs pos="30000">
                    <a:prstClr val="black"/>
                  </a:gs>
                </a:gsLst>
                <a:lin ang="5400000" scaled="0"/>
              </a:gradFill>
              <a:latin typeface="Calibri" panose="020F0502020204030204"/>
              <a:ea typeface="+mn-ea"/>
              <a:cs typeface="+mn-cs"/>
            </a:endParaRPr>
          </a:p>
        </p:txBody>
      </p:sp>
      <p:sp>
        <p:nvSpPr>
          <p:cNvPr id="13" name="TextBox 12">
            <a:extLst>
              <a:ext uri="{FF2B5EF4-FFF2-40B4-BE49-F238E27FC236}">
                <a16:creationId xmlns:a16="http://schemas.microsoft.com/office/drawing/2014/main" id="{D0401D60-429F-4345-9C70-29B69B0B2564}"/>
              </a:ext>
            </a:extLst>
          </p:cNvPr>
          <p:cNvSpPr txBox="1"/>
          <p:nvPr/>
        </p:nvSpPr>
        <p:spPr>
          <a:xfrm>
            <a:off x="5790765" y="3397587"/>
            <a:ext cx="784115" cy="329325"/>
          </a:xfrm>
          <a:prstGeom prst="rect">
            <a:avLst/>
          </a:prstGeom>
          <a:noFill/>
        </p:spPr>
        <p:txBody>
          <a:bodyPr wrap="square" lIns="134464" tIns="107571" rIns="134464" bIns="107571" rtlCol="0">
            <a:spAutoFit/>
          </a:bodyPr>
          <a:lstStyle/>
          <a:p>
            <a:pPr defTabSz="685745">
              <a:lnSpc>
                <a:spcPct val="90000"/>
              </a:lnSpc>
              <a:spcAft>
                <a:spcPts val="441"/>
              </a:spcAft>
              <a:defRPr/>
            </a:pPr>
            <a:r>
              <a:rPr lang="en-US" sz="809" b="1" kern="1200">
                <a:gradFill>
                  <a:gsLst>
                    <a:gs pos="2917">
                      <a:prstClr val="black"/>
                    </a:gs>
                    <a:gs pos="30000">
                      <a:prstClr val="black"/>
                    </a:gs>
                  </a:gsLst>
                  <a:lin ang="5400000" scaled="0"/>
                </a:gradFill>
                <a:latin typeface="Calibri" panose="020F0502020204030204"/>
                <a:ea typeface="+mn-ea"/>
                <a:cs typeface="+mn-cs"/>
              </a:rPr>
              <a:t>TensorFlow</a:t>
            </a:r>
          </a:p>
        </p:txBody>
      </p:sp>
      <p:pic>
        <p:nvPicPr>
          <p:cNvPr id="14" name="Picture 13">
            <a:extLst>
              <a:ext uri="{FF2B5EF4-FFF2-40B4-BE49-F238E27FC236}">
                <a16:creationId xmlns:a16="http://schemas.microsoft.com/office/drawing/2014/main" id="{E1277CAB-3701-477A-A6E9-CFD7103F97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19399" y="3141923"/>
            <a:ext cx="287962" cy="308118"/>
          </a:xfrm>
          <a:prstGeom prst="rect">
            <a:avLst/>
          </a:prstGeom>
        </p:spPr>
      </p:pic>
      <p:pic>
        <p:nvPicPr>
          <p:cNvPr id="15" name="Picture 14">
            <a:extLst>
              <a:ext uri="{FF2B5EF4-FFF2-40B4-BE49-F238E27FC236}">
                <a16:creationId xmlns:a16="http://schemas.microsoft.com/office/drawing/2014/main" id="{64A1F1A6-5764-4E1C-80F3-051786FDCF52}"/>
              </a:ext>
            </a:extLst>
          </p:cNvPr>
          <p:cNvPicPr>
            <a:picLocks noChangeAspect="1"/>
          </p:cNvPicPr>
          <p:nvPr/>
        </p:nvPicPr>
        <p:blipFill>
          <a:blip r:embed="rId6"/>
          <a:stretch>
            <a:fillRect/>
          </a:stretch>
        </p:blipFill>
        <p:spPr>
          <a:xfrm>
            <a:off x="7857797" y="2640584"/>
            <a:ext cx="626448" cy="619847"/>
          </a:xfrm>
          <a:prstGeom prst="rect">
            <a:avLst/>
          </a:prstGeom>
        </p:spPr>
      </p:pic>
      <p:pic>
        <p:nvPicPr>
          <p:cNvPr id="16" name="Picture 15">
            <a:extLst>
              <a:ext uri="{FF2B5EF4-FFF2-40B4-BE49-F238E27FC236}">
                <a16:creationId xmlns:a16="http://schemas.microsoft.com/office/drawing/2014/main" id="{CA65628C-7592-40F3-BD90-46EF5F996596}"/>
              </a:ext>
            </a:extLst>
          </p:cNvPr>
          <p:cNvPicPr>
            <a:picLocks noChangeAspect="1"/>
          </p:cNvPicPr>
          <p:nvPr/>
        </p:nvPicPr>
        <p:blipFill>
          <a:blip r:embed="rId7"/>
          <a:stretch>
            <a:fillRect/>
          </a:stretch>
        </p:blipFill>
        <p:spPr>
          <a:xfrm>
            <a:off x="1179130" y="2260963"/>
            <a:ext cx="1255073" cy="1451179"/>
          </a:xfrm>
          <a:prstGeom prst="rect">
            <a:avLst/>
          </a:prstGeom>
        </p:spPr>
      </p:pic>
      <p:sp>
        <p:nvSpPr>
          <p:cNvPr id="18" name="TextBox 17">
            <a:extLst>
              <a:ext uri="{FF2B5EF4-FFF2-40B4-BE49-F238E27FC236}">
                <a16:creationId xmlns:a16="http://schemas.microsoft.com/office/drawing/2014/main" id="{1B90BBAE-A9B1-4BB5-9E03-1AA5C3699796}"/>
              </a:ext>
            </a:extLst>
          </p:cNvPr>
          <p:cNvSpPr txBox="1"/>
          <p:nvPr/>
        </p:nvSpPr>
        <p:spPr>
          <a:xfrm>
            <a:off x="5342798" y="4181368"/>
            <a:ext cx="904814" cy="441407"/>
          </a:xfrm>
          <a:prstGeom prst="rect">
            <a:avLst/>
          </a:prstGeom>
          <a:noFill/>
        </p:spPr>
        <p:txBody>
          <a:bodyPr wrap="square" lIns="134464" tIns="107571" rIns="134464" bIns="107571" rtlCol="0">
            <a:spAutoFit/>
          </a:bodyPr>
          <a:lstStyle/>
          <a:p>
            <a:pPr defTabSz="685745">
              <a:lnSpc>
                <a:spcPct val="90000"/>
              </a:lnSpc>
              <a:spcAft>
                <a:spcPts val="441"/>
              </a:spcAft>
              <a:defRPr/>
            </a:pPr>
            <a:r>
              <a:rPr lang="en-US" sz="809" b="1" kern="1200">
                <a:gradFill>
                  <a:gsLst>
                    <a:gs pos="2917">
                      <a:prstClr val="black"/>
                    </a:gs>
                    <a:gs pos="30000">
                      <a:prstClr val="black"/>
                    </a:gs>
                  </a:gsLst>
                  <a:lin ang="5400000" scaled="0"/>
                </a:gradFill>
                <a:latin typeface="Calibri" panose="020F0502020204030204"/>
                <a:ea typeface="+mn-ea"/>
                <a:cs typeface="+mn-cs"/>
              </a:rPr>
              <a:t>Azure IoT Edge</a:t>
            </a:r>
          </a:p>
        </p:txBody>
      </p:sp>
      <p:pic>
        <p:nvPicPr>
          <p:cNvPr id="19" name="Picture 18">
            <a:extLst>
              <a:ext uri="{FF2B5EF4-FFF2-40B4-BE49-F238E27FC236}">
                <a16:creationId xmlns:a16="http://schemas.microsoft.com/office/drawing/2014/main" id="{E5223408-6F9D-4CAE-9CE0-3592BF573A1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36375" y="2721829"/>
            <a:ext cx="294033" cy="348401"/>
          </a:xfrm>
          <a:prstGeom prst="rect">
            <a:avLst/>
          </a:prstGeom>
        </p:spPr>
      </p:pic>
      <p:pic>
        <p:nvPicPr>
          <p:cNvPr id="20" name="Picture 19">
            <a:extLst>
              <a:ext uri="{FF2B5EF4-FFF2-40B4-BE49-F238E27FC236}">
                <a16:creationId xmlns:a16="http://schemas.microsoft.com/office/drawing/2014/main" id="{BC587546-9B08-4BFC-B939-4C4D0589109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940659" y="3135252"/>
            <a:ext cx="300381" cy="300381"/>
          </a:xfrm>
          <a:prstGeom prst="rect">
            <a:avLst/>
          </a:prstGeom>
        </p:spPr>
      </p:pic>
      <p:sp>
        <p:nvSpPr>
          <p:cNvPr id="21" name="TextBox 20">
            <a:extLst>
              <a:ext uri="{FF2B5EF4-FFF2-40B4-BE49-F238E27FC236}">
                <a16:creationId xmlns:a16="http://schemas.microsoft.com/office/drawing/2014/main" id="{3469F0A3-CBA9-4E11-8CF4-6BC2C7DC6AA4}"/>
              </a:ext>
            </a:extLst>
          </p:cNvPr>
          <p:cNvSpPr txBox="1"/>
          <p:nvPr/>
        </p:nvSpPr>
        <p:spPr>
          <a:xfrm>
            <a:off x="4683722" y="3479304"/>
            <a:ext cx="904814" cy="329325"/>
          </a:xfrm>
          <a:prstGeom prst="rect">
            <a:avLst/>
          </a:prstGeom>
          <a:noFill/>
        </p:spPr>
        <p:txBody>
          <a:bodyPr wrap="square" lIns="134464" tIns="107571" rIns="134464" bIns="107571" rtlCol="0">
            <a:spAutoFit/>
          </a:bodyPr>
          <a:lstStyle/>
          <a:p>
            <a:pPr defTabSz="685745">
              <a:lnSpc>
                <a:spcPct val="90000"/>
              </a:lnSpc>
              <a:spcAft>
                <a:spcPts val="441"/>
              </a:spcAft>
              <a:defRPr/>
            </a:pPr>
            <a:r>
              <a:rPr lang="en-US" sz="809" b="1" kern="1200" dirty="0">
                <a:gradFill>
                  <a:gsLst>
                    <a:gs pos="2917">
                      <a:prstClr val="black"/>
                    </a:gs>
                    <a:gs pos="30000">
                      <a:prstClr val="black"/>
                    </a:gs>
                  </a:gsLst>
                  <a:lin ang="5400000" scaled="0"/>
                </a:gradFill>
                <a:latin typeface="Calibri" panose="020F0502020204030204"/>
                <a:ea typeface="+mn-ea"/>
                <a:cs typeface="+mn-cs"/>
              </a:rPr>
              <a:t>ONNX/</a:t>
            </a:r>
            <a:r>
              <a:rPr lang="en-US" sz="809" b="1" kern="1200" dirty="0" err="1">
                <a:gradFill>
                  <a:gsLst>
                    <a:gs pos="2917">
                      <a:prstClr val="black"/>
                    </a:gs>
                    <a:gs pos="30000">
                      <a:prstClr val="black"/>
                    </a:gs>
                  </a:gsLst>
                  <a:lin ang="5400000" scaled="0"/>
                </a:gradFill>
                <a:latin typeface="Calibri" panose="020F0502020204030204"/>
                <a:ea typeface="+mn-ea"/>
                <a:cs typeface="+mn-cs"/>
              </a:rPr>
              <a:t>WinML</a:t>
            </a:r>
            <a:endParaRPr lang="en-US" sz="809" b="1" kern="1200" dirty="0">
              <a:gradFill>
                <a:gsLst>
                  <a:gs pos="2917">
                    <a:prstClr val="black"/>
                  </a:gs>
                  <a:gs pos="30000">
                    <a:prstClr val="black"/>
                  </a:gs>
                </a:gsLst>
                <a:lin ang="5400000" scaled="0"/>
              </a:gradFill>
              <a:latin typeface="Calibri" panose="020F0502020204030204"/>
              <a:ea typeface="+mn-ea"/>
              <a:cs typeface="+mn-cs"/>
            </a:endParaRPr>
          </a:p>
        </p:txBody>
      </p:sp>
      <p:grpSp>
        <p:nvGrpSpPr>
          <p:cNvPr id="22" name="Group 21">
            <a:extLst>
              <a:ext uri="{FF2B5EF4-FFF2-40B4-BE49-F238E27FC236}">
                <a16:creationId xmlns:a16="http://schemas.microsoft.com/office/drawing/2014/main" id="{117A9F46-75E5-4C74-9E49-871EA534AD85}"/>
              </a:ext>
            </a:extLst>
          </p:cNvPr>
          <p:cNvGrpSpPr/>
          <p:nvPr/>
        </p:nvGrpSpPr>
        <p:grpSpPr>
          <a:xfrm>
            <a:off x="7426664" y="3847827"/>
            <a:ext cx="1401135" cy="438100"/>
            <a:chOff x="6399915" y="2366625"/>
            <a:chExt cx="1050235" cy="465138"/>
          </a:xfrm>
        </p:grpSpPr>
        <p:sp>
          <p:nvSpPr>
            <p:cNvPr id="23" name="Freeform 6">
              <a:extLst>
                <a:ext uri="{FF2B5EF4-FFF2-40B4-BE49-F238E27FC236}">
                  <a16:creationId xmlns:a16="http://schemas.microsoft.com/office/drawing/2014/main" id="{5EF0C6A3-A0AE-4A3E-874F-AEBCA02484E3}"/>
                </a:ext>
              </a:extLst>
            </p:cNvPr>
            <p:cNvSpPr>
              <a:spLocks/>
            </p:cNvSpPr>
            <p:nvPr/>
          </p:nvSpPr>
          <p:spPr bwMode="auto">
            <a:xfrm>
              <a:off x="6924688" y="2698413"/>
              <a:ext cx="25400" cy="23813"/>
            </a:xfrm>
            <a:custGeom>
              <a:avLst/>
              <a:gdLst>
                <a:gd name="T0" fmla="*/ 18 w 35"/>
                <a:gd name="T1" fmla="*/ 0 h 34"/>
                <a:gd name="T2" fmla="*/ 24 w 35"/>
                <a:gd name="T3" fmla="*/ 1 h 34"/>
                <a:gd name="T4" fmla="*/ 21 w 35"/>
                <a:gd name="T5" fmla="*/ 7 h 34"/>
                <a:gd name="T6" fmla="*/ 28 w 35"/>
                <a:gd name="T7" fmla="*/ 14 h 34"/>
                <a:gd name="T8" fmla="*/ 34 w 35"/>
                <a:gd name="T9" fmla="*/ 10 h 34"/>
                <a:gd name="T10" fmla="*/ 35 w 35"/>
                <a:gd name="T11" fmla="*/ 17 h 34"/>
                <a:gd name="T12" fmla="*/ 18 w 35"/>
                <a:gd name="T13" fmla="*/ 34 h 34"/>
                <a:gd name="T14" fmla="*/ 0 w 35"/>
                <a:gd name="T15" fmla="*/ 17 h 34"/>
                <a:gd name="T16" fmla="*/ 18 w 3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4">
                  <a:moveTo>
                    <a:pt x="18" y="0"/>
                  </a:moveTo>
                  <a:cubicBezTo>
                    <a:pt x="20" y="0"/>
                    <a:pt x="22" y="0"/>
                    <a:pt x="24" y="1"/>
                  </a:cubicBezTo>
                  <a:cubicBezTo>
                    <a:pt x="22" y="2"/>
                    <a:pt x="21" y="4"/>
                    <a:pt x="21" y="7"/>
                  </a:cubicBezTo>
                  <a:cubicBezTo>
                    <a:pt x="21" y="11"/>
                    <a:pt x="24" y="14"/>
                    <a:pt x="28" y="14"/>
                  </a:cubicBezTo>
                  <a:cubicBezTo>
                    <a:pt x="30" y="14"/>
                    <a:pt x="33" y="13"/>
                    <a:pt x="34" y="10"/>
                  </a:cubicBezTo>
                  <a:cubicBezTo>
                    <a:pt x="35" y="12"/>
                    <a:pt x="35" y="15"/>
                    <a:pt x="35" y="17"/>
                  </a:cubicBezTo>
                  <a:cubicBezTo>
                    <a:pt x="35" y="27"/>
                    <a:pt x="28" y="34"/>
                    <a:pt x="18" y="34"/>
                  </a:cubicBezTo>
                  <a:cubicBezTo>
                    <a:pt x="8" y="34"/>
                    <a:pt x="0" y="27"/>
                    <a:pt x="0" y="17"/>
                  </a:cubicBezTo>
                  <a:cubicBezTo>
                    <a:pt x="0" y="7"/>
                    <a:pt x="8" y="0"/>
                    <a:pt x="1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4" name="Rectangle 9">
              <a:extLst>
                <a:ext uri="{FF2B5EF4-FFF2-40B4-BE49-F238E27FC236}">
                  <a16:creationId xmlns:a16="http://schemas.microsoft.com/office/drawing/2014/main" id="{FDEE07DC-05B7-48CB-896E-A584EC29AF5C}"/>
                </a:ext>
              </a:extLst>
            </p:cNvPr>
            <p:cNvSpPr>
              <a:spLocks noChangeArrowheads="1"/>
            </p:cNvSpPr>
            <p:nvPr/>
          </p:nvSpPr>
          <p:spPr bwMode="auto">
            <a:xfrm>
              <a:off x="7050100"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5" name="Rectangle 10">
              <a:extLst>
                <a:ext uri="{FF2B5EF4-FFF2-40B4-BE49-F238E27FC236}">
                  <a16:creationId xmlns:a16="http://schemas.microsoft.com/office/drawing/2014/main" id="{96DC6BC5-AEC0-426E-B846-122E8EFE900F}"/>
                </a:ext>
              </a:extLst>
            </p:cNvPr>
            <p:cNvSpPr>
              <a:spLocks noChangeArrowheads="1"/>
            </p:cNvSpPr>
            <p:nvPr/>
          </p:nvSpPr>
          <p:spPr bwMode="auto">
            <a:xfrm>
              <a:off x="704057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6" name="Rectangle 11">
              <a:extLst>
                <a:ext uri="{FF2B5EF4-FFF2-40B4-BE49-F238E27FC236}">
                  <a16:creationId xmlns:a16="http://schemas.microsoft.com/office/drawing/2014/main" id="{D489FFD2-5072-40CA-B3C1-13CFC408F8A5}"/>
                </a:ext>
              </a:extLst>
            </p:cNvPr>
            <p:cNvSpPr>
              <a:spLocks noChangeArrowheads="1"/>
            </p:cNvSpPr>
            <p:nvPr/>
          </p:nvSpPr>
          <p:spPr bwMode="auto">
            <a:xfrm>
              <a:off x="7069150" y="2458700"/>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7" name="Rectangle 12">
              <a:extLst>
                <a:ext uri="{FF2B5EF4-FFF2-40B4-BE49-F238E27FC236}">
                  <a16:creationId xmlns:a16="http://schemas.microsoft.com/office/drawing/2014/main" id="{0CBB03E8-85F8-4399-92FA-19B683486BA9}"/>
                </a:ext>
              </a:extLst>
            </p:cNvPr>
            <p:cNvSpPr>
              <a:spLocks noChangeArrowheads="1"/>
            </p:cNvSpPr>
            <p:nvPr/>
          </p:nvSpPr>
          <p:spPr bwMode="auto">
            <a:xfrm>
              <a:off x="7031050"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8" name="Rectangle 13">
              <a:extLst>
                <a:ext uri="{FF2B5EF4-FFF2-40B4-BE49-F238E27FC236}">
                  <a16:creationId xmlns:a16="http://schemas.microsoft.com/office/drawing/2014/main" id="{632EB0DE-4FAB-454A-98C6-51FFAB16E87D}"/>
                </a:ext>
              </a:extLst>
            </p:cNvPr>
            <p:cNvSpPr>
              <a:spLocks noChangeArrowheads="1"/>
            </p:cNvSpPr>
            <p:nvPr/>
          </p:nvSpPr>
          <p:spPr bwMode="auto">
            <a:xfrm>
              <a:off x="7059625"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29" name="Rectangle 14">
              <a:extLst>
                <a:ext uri="{FF2B5EF4-FFF2-40B4-BE49-F238E27FC236}">
                  <a16:creationId xmlns:a16="http://schemas.microsoft.com/office/drawing/2014/main" id="{82BA6448-D458-49E9-BB24-85A905886684}"/>
                </a:ext>
              </a:extLst>
            </p:cNvPr>
            <p:cNvSpPr>
              <a:spLocks noChangeArrowheads="1"/>
            </p:cNvSpPr>
            <p:nvPr/>
          </p:nvSpPr>
          <p:spPr bwMode="auto">
            <a:xfrm>
              <a:off x="7078675" y="2458700"/>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0" name="Rectangle 15">
              <a:extLst>
                <a:ext uri="{FF2B5EF4-FFF2-40B4-BE49-F238E27FC236}">
                  <a16:creationId xmlns:a16="http://schemas.microsoft.com/office/drawing/2014/main" id="{A7545B1B-2824-4CDA-85BC-C01C504DC859}"/>
                </a:ext>
              </a:extLst>
            </p:cNvPr>
            <p:cNvSpPr>
              <a:spLocks noChangeArrowheads="1"/>
            </p:cNvSpPr>
            <p:nvPr/>
          </p:nvSpPr>
          <p:spPr bwMode="auto">
            <a:xfrm>
              <a:off x="705962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1" name="Rectangle 16">
              <a:extLst>
                <a:ext uri="{FF2B5EF4-FFF2-40B4-BE49-F238E27FC236}">
                  <a16:creationId xmlns:a16="http://schemas.microsoft.com/office/drawing/2014/main" id="{7CB0650D-C59D-4804-AB61-A4D0C8C44D35}"/>
                </a:ext>
              </a:extLst>
            </p:cNvPr>
            <p:cNvSpPr>
              <a:spLocks noChangeArrowheads="1"/>
            </p:cNvSpPr>
            <p:nvPr/>
          </p:nvSpPr>
          <p:spPr bwMode="auto">
            <a:xfrm>
              <a:off x="6975488"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2" name="Rectangle 17">
              <a:extLst>
                <a:ext uri="{FF2B5EF4-FFF2-40B4-BE49-F238E27FC236}">
                  <a16:creationId xmlns:a16="http://schemas.microsoft.com/office/drawing/2014/main" id="{5BF628F6-7183-4632-BAA9-3D9B8CF04747}"/>
                </a:ext>
              </a:extLst>
            </p:cNvPr>
            <p:cNvSpPr>
              <a:spLocks noChangeArrowheads="1"/>
            </p:cNvSpPr>
            <p:nvPr/>
          </p:nvSpPr>
          <p:spPr bwMode="auto">
            <a:xfrm>
              <a:off x="6986600"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3" name="Rectangle 18">
              <a:extLst>
                <a:ext uri="{FF2B5EF4-FFF2-40B4-BE49-F238E27FC236}">
                  <a16:creationId xmlns:a16="http://schemas.microsoft.com/office/drawing/2014/main" id="{0491A259-4944-4105-9994-CD6AD3231E90}"/>
                </a:ext>
              </a:extLst>
            </p:cNvPr>
            <p:cNvSpPr>
              <a:spLocks noChangeArrowheads="1"/>
            </p:cNvSpPr>
            <p:nvPr/>
          </p:nvSpPr>
          <p:spPr bwMode="auto">
            <a:xfrm>
              <a:off x="6996125"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4" name="Rectangle 19">
              <a:extLst>
                <a:ext uri="{FF2B5EF4-FFF2-40B4-BE49-F238E27FC236}">
                  <a16:creationId xmlns:a16="http://schemas.microsoft.com/office/drawing/2014/main" id="{64600092-3438-43A9-A47A-F8F419FF429C}"/>
                </a:ext>
              </a:extLst>
            </p:cNvPr>
            <p:cNvSpPr>
              <a:spLocks noChangeArrowheads="1"/>
            </p:cNvSpPr>
            <p:nvPr/>
          </p:nvSpPr>
          <p:spPr bwMode="auto">
            <a:xfrm>
              <a:off x="7069150"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5" name="Rectangle 20">
              <a:extLst>
                <a:ext uri="{FF2B5EF4-FFF2-40B4-BE49-F238E27FC236}">
                  <a16:creationId xmlns:a16="http://schemas.microsoft.com/office/drawing/2014/main" id="{32B283AC-67AA-4A53-A096-F918011E313A}"/>
                </a:ext>
              </a:extLst>
            </p:cNvPr>
            <p:cNvSpPr>
              <a:spLocks noChangeArrowheads="1"/>
            </p:cNvSpPr>
            <p:nvPr/>
          </p:nvSpPr>
          <p:spPr bwMode="auto">
            <a:xfrm>
              <a:off x="7078675"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6" name="Rectangle 21">
              <a:extLst>
                <a:ext uri="{FF2B5EF4-FFF2-40B4-BE49-F238E27FC236}">
                  <a16:creationId xmlns:a16="http://schemas.microsoft.com/office/drawing/2014/main" id="{2D92E313-7F6C-4846-8D41-5F7575A8C3C7}"/>
                </a:ext>
              </a:extLst>
            </p:cNvPr>
            <p:cNvSpPr>
              <a:spLocks noChangeArrowheads="1"/>
            </p:cNvSpPr>
            <p:nvPr/>
          </p:nvSpPr>
          <p:spPr bwMode="auto">
            <a:xfrm>
              <a:off x="6399915" y="2584113"/>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7" name="Rectangle 22">
              <a:extLst>
                <a:ext uri="{FF2B5EF4-FFF2-40B4-BE49-F238E27FC236}">
                  <a16:creationId xmlns:a16="http://schemas.microsoft.com/office/drawing/2014/main" id="{4D3FAF06-C071-448F-ABB8-3FCCE8F3C927}"/>
                </a:ext>
              </a:extLst>
            </p:cNvPr>
            <p:cNvSpPr>
              <a:spLocks noChangeArrowheads="1"/>
            </p:cNvSpPr>
            <p:nvPr/>
          </p:nvSpPr>
          <p:spPr bwMode="auto">
            <a:xfrm>
              <a:off x="6956438"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8" name="Rectangle 23">
              <a:extLst>
                <a:ext uri="{FF2B5EF4-FFF2-40B4-BE49-F238E27FC236}">
                  <a16:creationId xmlns:a16="http://schemas.microsoft.com/office/drawing/2014/main" id="{C7E44BCF-6E9B-47C2-BAC1-092297160943}"/>
                </a:ext>
              </a:extLst>
            </p:cNvPr>
            <p:cNvSpPr>
              <a:spLocks noChangeArrowheads="1"/>
            </p:cNvSpPr>
            <p:nvPr/>
          </p:nvSpPr>
          <p:spPr bwMode="auto">
            <a:xfrm>
              <a:off x="7040575" y="2384088"/>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39" name="Rectangle 24">
              <a:extLst>
                <a:ext uri="{FF2B5EF4-FFF2-40B4-BE49-F238E27FC236}">
                  <a16:creationId xmlns:a16="http://schemas.microsoft.com/office/drawing/2014/main" id="{5D53C74A-0CDF-4983-A6DD-D23F10922622}"/>
                </a:ext>
              </a:extLst>
            </p:cNvPr>
            <p:cNvSpPr>
              <a:spLocks noChangeArrowheads="1"/>
            </p:cNvSpPr>
            <p:nvPr/>
          </p:nvSpPr>
          <p:spPr bwMode="auto">
            <a:xfrm>
              <a:off x="7132650"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0" name="Rectangle 25">
              <a:extLst>
                <a:ext uri="{FF2B5EF4-FFF2-40B4-BE49-F238E27FC236}">
                  <a16:creationId xmlns:a16="http://schemas.microsoft.com/office/drawing/2014/main" id="{145E6073-B6DE-4846-8121-4E7EA569CC06}"/>
                </a:ext>
              </a:extLst>
            </p:cNvPr>
            <p:cNvSpPr>
              <a:spLocks noChangeArrowheads="1"/>
            </p:cNvSpPr>
            <p:nvPr/>
          </p:nvSpPr>
          <p:spPr bwMode="auto">
            <a:xfrm>
              <a:off x="714376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1" name="Rectangle 26">
              <a:extLst>
                <a:ext uri="{FF2B5EF4-FFF2-40B4-BE49-F238E27FC236}">
                  <a16:creationId xmlns:a16="http://schemas.microsoft.com/office/drawing/2014/main" id="{F27C0ED1-CAFD-424E-A41E-991512A060C2}"/>
                </a:ext>
              </a:extLst>
            </p:cNvPr>
            <p:cNvSpPr>
              <a:spLocks noChangeArrowheads="1"/>
            </p:cNvSpPr>
            <p:nvPr/>
          </p:nvSpPr>
          <p:spPr bwMode="auto">
            <a:xfrm>
              <a:off x="7153288"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2" name="Rectangle 27">
              <a:extLst>
                <a:ext uri="{FF2B5EF4-FFF2-40B4-BE49-F238E27FC236}">
                  <a16:creationId xmlns:a16="http://schemas.microsoft.com/office/drawing/2014/main" id="{12708426-A140-4BC4-8988-8F47FB4E9C4A}"/>
                </a:ext>
              </a:extLst>
            </p:cNvPr>
            <p:cNvSpPr>
              <a:spLocks noChangeArrowheads="1"/>
            </p:cNvSpPr>
            <p:nvPr/>
          </p:nvSpPr>
          <p:spPr bwMode="auto">
            <a:xfrm>
              <a:off x="7031050" y="2384088"/>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3" name="Rectangle 28">
              <a:extLst>
                <a:ext uri="{FF2B5EF4-FFF2-40B4-BE49-F238E27FC236}">
                  <a16:creationId xmlns:a16="http://schemas.microsoft.com/office/drawing/2014/main" id="{951204BA-30E0-48C2-9C57-761079F73F15}"/>
                </a:ext>
              </a:extLst>
            </p:cNvPr>
            <p:cNvSpPr>
              <a:spLocks noChangeArrowheads="1"/>
            </p:cNvSpPr>
            <p:nvPr/>
          </p:nvSpPr>
          <p:spPr bwMode="auto">
            <a:xfrm>
              <a:off x="710407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4" name="Rectangle 29">
              <a:extLst>
                <a:ext uri="{FF2B5EF4-FFF2-40B4-BE49-F238E27FC236}">
                  <a16:creationId xmlns:a16="http://schemas.microsoft.com/office/drawing/2014/main" id="{DE26372A-88B5-4996-9E25-1C008C021EF5}"/>
                </a:ext>
              </a:extLst>
            </p:cNvPr>
            <p:cNvSpPr>
              <a:spLocks noChangeArrowheads="1"/>
            </p:cNvSpPr>
            <p:nvPr/>
          </p:nvSpPr>
          <p:spPr bwMode="auto">
            <a:xfrm>
              <a:off x="7113600"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5" name="Rectangle 30">
              <a:extLst>
                <a:ext uri="{FF2B5EF4-FFF2-40B4-BE49-F238E27FC236}">
                  <a16:creationId xmlns:a16="http://schemas.microsoft.com/office/drawing/2014/main" id="{E6B387F2-6B7A-408B-9FF2-8D880138B962}"/>
                </a:ext>
              </a:extLst>
            </p:cNvPr>
            <p:cNvSpPr>
              <a:spLocks noChangeArrowheads="1"/>
            </p:cNvSpPr>
            <p:nvPr/>
          </p:nvSpPr>
          <p:spPr bwMode="auto">
            <a:xfrm>
              <a:off x="712471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6" name="Rectangle 31">
              <a:extLst>
                <a:ext uri="{FF2B5EF4-FFF2-40B4-BE49-F238E27FC236}">
                  <a16:creationId xmlns:a16="http://schemas.microsoft.com/office/drawing/2014/main" id="{24A67729-4577-41C5-BD80-975BAD417FEB}"/>
                </a:ext>
              </a:extLst>
            </p:cNvPr>
            <p:cNvSpPr>
              <a:spLocks noChangeArrowheads="1"/>
            </p:cNvSpPr>
            <p:nvPr/>
          </p:nvSpPr>
          <p:spPr bwMode="auto">
            <a:xfrm>
              <a:off x="7031050"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7" name="Rectangle 32">
              <a:extLst>
                <a:ext uri="{FF2B5EF4-FFF2-40B4-BE49-F238E27FC236}">
                  <a16:creationId xmlns:a16="http://schemas.microsoft.com/office/drawing/2014/main" id="{8E8F7CCB-17B4-4373-9BB0-8CEEBC995425}"/>
                </a:ext>
              </a:extLst>
            </p:cNvPr>
            <p:cNvSpPr>
              <a:spLocks noChangeArrowheads="1"/>
            </p:cNvSpPr>
            <p:nvPr/>
          </p:nvSpPr>
          <p:spPr bwMode="auto">
            <a:xfrm>
              <a:off x="7050100"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8" name="Rectangle 33">
              <a:extLst>
                <a:ext uri="{FF2B5EF4-FFF2-40B4-BE49-F238E27FC236}">
                  <a16:creationId xmlns:a16="http://schemas.microsoft.com/office/drawing/2014/main" id="{74F47AC4-A7D7-4FF4-95BD-E2B0405FA7E4}"/>
                </a:ext>
              </a:extLst>
            </p:cNvPr>
            <p:cNvSpPr>
              <a:spLocks noChangeArrowheads="1"/>
            </p:cNvSpPr>
            <p:nvPr/>
          </p:nvSpPr>
          <p:spPr bwMode="auto">
            <a:xfrm>
              <a:off x="7004063" y="2458700"/>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49" name="Rectangle 34">
              <a:extLst>
                <a:ext uri="{FF2B5EF4-FFF2-40B4-BE49-F238E27FC236}">
                  <a16:creationId xmlns:a16="http://schemas.microsoft.com/office/drawing/2014/main" id="{3B70D770-40EF-45D1-8099-34E5E264F28E}"/>
                </a:ext>
              </a:extLst>
            </p:cNvPr>
            <p:cNvSpPr>
              <a:spLocks noChangeArrowheads="1"/>
            </p:cNvSpPr>
            <p:nvPr/>
          </p:nvSpPr>
          <p:spPr bwMode="auto">
            <a:xfrm>
              <a:off x="7040575"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0" name="Rectangle 35">
              <a:extLst>
                <a:ext uri="{FF2B5EF4-FFF2-40B4-BE49-F238E27FC236}">
                  <a16:creationId xmlns:a16="http://schemas.microsoft.com/office/drawing/2014/main" id="{C3D1D011-F12D-4257-88A2-1A556682F303}"/>
                </a:ext>
              </a:extLst>
            </p:cNvPr>
            <p:cNvSpPr>
              <a:spLocks noChangeArrowheads="1"/>
            </p:cNvSpPr>
            <p:nvPr/>
          </p:nvSpPr>
          <p:spPr bwMode="auto">
            <a:xfrm>
              <a:off x="7078675" y="2384088"/>
              <a:ext cx="6350"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1" name="Rectangle 36">
              <a:extLst>
                <a:ext uri="{FF2B5EF4-FFF2-40B4-BE49-F238E27FC236}">
                  <a16:creationId xmlns:a16="http://schemas.microsoft.com/office/drawing/2014/main" id="{883E5AE8-749F-43B5-90EB-1A6ADD136E1F}"/>
                </a:ext>
              </a:extLst>
            </p:cNvPr>
            <p:cNvSpPr>
              <a:spLocks noChangeArrowheads="1"/>
            </p:cNvSpPr>
            <p:nvPr/>
          </p:nvSpPr>
          <p:spPr bwMode="auto">
            <a:xfrm>
              <a:off x="7069150" y="2384088"/>
              <a:ext cx="6350"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2" name="Rectangle 37">
              <a:extLst>
                <a:ext uri="{FF2B5EF4-FFF2-40B4-BE49-F238E27FC236}">
                  <a16:creationId xmlns:a16="http://schemas.microsoft.com/office/drawing/2014/main" id="{E020D81A-0757-443C-B96E-FAE1CC3D1FE6}"/>
                </a:ext>
              </a:extLst>
            </p:cNvPr>
            <p:cNvSpPr>
              <a:spLocks noChangeArrowheads="1"/>
            </p:cNvSpPr>
            <p:nvPr/>
          </p:nvSpPr>
          <p:spPr bwMode="auto">
            <a:xfrm>
              <a:off x="7050100" y="2384088"/>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3" name="Rectangle 38">
              <a:extLst>
                <a:ext uri="{FF2B5EF4-FFF2-40B4-BE49-F238E27FC236}">
                  <a16:creationId xmlns:a16="http://schemas.microsoft.com/office/drawing/2014/main" id="{B27AE8F3-11F1-4743-B3A0-B7500F591BED}"/>
                </a:ext>
              </a:extLst>
            </p:cNvPr>
            <p:cNvSpPr>
              <a:spLocks noChangeArrowheads="1"/>
            </p:cNvSpPr>
            <p:nvPr/>
          </p:nvSpPr>
          <p:spPr bwMode="auto">
            <a:xfrm>
              <a:off x="7059625" y="2384088"/>
              <a:ext cx="4763" cy="53975"/>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4" name="Rectangle 39">
              <a:extLst>
                <a:ext uri="{FF2B5EF4-FFF2-40B4-BE49-F238E27FC236}">
                  <a16:creationId xmlns:a16="http://schemas.microsoft.com/office/drawing/2014/main" id="{2EF31D22-7BA0-4C23-B912-B851E5397335}"/>
                </a:ext>
              </a:extLst>
            </p:cNvPr>
            <p:cNvSpPr>
              <a:spLocks noChangeArrowheads="1"/>
            </p:cNvSpPr>
            <p:nvPr/>
          </p:nvSpPr>
          <p:spPr bwMode="auto">
            <a:xfrm>
              <a:off x="692151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5" name="Rectangle 40">
              <a:extLst>
                <a:ext uri="{FF2B5EF4-FFF2-40B4-BE49-F238E27FC236}">
                  <a16:creationId xmlns:a16="http://schemas.microsoft.com/office/drawing/2014/main" id="{CB492C13-62F3-4B86-B468-C2D6663C9110}"/>
                </a:ext>
              </a:extLst>
            </p:cNvPr>
            <p:cNvSpPr>
              <a:spLocks noChangeArrowheads="1"/>
            </p:cNvSpPr>
            <p:nvPr/>
          </p:nvSpPr>
          <p:spPr bwMode="auto">
            <a:xfrm>
              <a:off x="6911988"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6" name="Rectangle 41">
              <a:extLst>
                <a:ext uri="{FF2B5EF4-FFF2-40B4-BE49-F238E27FC236}">
                  <a16:creationId xmlns:a16="http://schemas.microsoft.com/office/drawing/2014/main" id="{CD800ECD-5959-4B10-A56E-9B70E509A403}"/>
                </a:ext>
              </a:extLst>
            </p:cNvPr>
            <p:cNvSpPr>
              <a:spLocks noChangeArrowheads="1"/>
            </p:cNvSpPr>
            <p:nvPr/>
          </p:nvSpPr>
          <p:spPr bwMode="auto">
            <a:xfrm>
              <a:off x="6808800"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7" name="Rectangle 42">
              <a:extLst>
                <a:ext uri="{FF2B5EF4-FFF2-40B4-BE49-F238E27FC236}">
                  <a16:creationId xmlns:a16="http://schemas.microsoft.com/office/drawing/2014/main" id="{7FE418CD-6F51-4733-8AEB-DFEBC9501818}"/>
                </a:ext>
              </a:extLst>
            </p:cNvPr>
            <p:cNvSpPr>
              <a:spLocks noChangeArrowheads="1"/>
            </p:cNvSpPr>
            <p:nvPr/>
          </p:nvSpPr>
          <p:spPr bwMode="auto">
            <a:xfrm>
              <a:off x="6931038"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8" name="Rectangle 43">
              <a:extLst>
                <a:ext uri="{FF2B5EF4-FFF2-40B4-BE49-F238E27FC236}">
                  <a16:creationId xmlns:a16="http://schemas.microsoft.com/office/drawing/2014/main" id="{5FDD9108-2FC4-49A6-9CB5-B323B231F504}"/>
                </a:ext>
              </a:extLst>
            </p:cNvPr>
            <p:cNvSpPr>
              <a:spLocks noChangeArrowheads="1"/>
            </p:cNvSpPr>
            <p:nvPr/>
          </p:nvSpPr>
          <p:spPr bwMode="auto">
            <a:xfrm>
              <a:off x="690246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59" name="Rectangle 44">
              <a:extLst>
                <a:ext uri="{FF2B5EF4-FFF2-40B4-BE49-F238E27FC236}">
                  <a16:creationId xmlns:a16="http://schemas.microsoft.com/office/drawing/2014/main" id="{2371B869-48F6-4C53-9CAB-445EEA7E9BFD}"/>
                </a:ext>
              </a:extLst>
            </p:cNvPr>
            <p:cNvSpPr>
              <a:spLocks noChangeArrowheads="1"/>
            </p:cNvSpPr>
            <p:nvPr/>
          </p:nvSpPr>
          <p:spPr bwMode="auto">
            <a:xfrm>
              <a:off x="688341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0" name="Rectangle 45">
              <a:extLst>
                <a:ext uri="{FF2B5EF4-FFF2-40B4-BE49-F238E27FC236}">
                  <a16:creationId xmlns:a16="http://schemas.microsoft.com/office/drawing/2014/main" id="{2ACD86D8-9FEE-4853-93AF-8BA16B9720A1}"/>
                </a:ext>
              </a:extLst>
            </p:cNvPr>
            <p:cNvSpPr>
              <a:spLocks noChangeArrowheads="1"/>
            </p:cNvSpPr>
            <p:nvPr/>
          </p:nvSpPr>
          <p:spPr bwMode="auto">
            <a:xfrm>
              <a:off x="6891350"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1" name="Rectangle 46">
              <a:extLst>
                <a:ext uri="{FF2B5EF4-FFF2-40B4-BE49-F238E27FC236}">
                  <a16:creationId xmlns:a16="http://schemas.microsoft.com/office/drawing/2014/main" id="{8A62F763-D153-458F-B21B-74A75A78E53D}"/>
                </a:ext>
              </a:extLst>
            </p:cNvPr>
            <p:cNvSpPr>
              <a:spLocks noChangeArrowheads="1"/>
            </p:cNvSpPr>
            <p:nvPr/>
          </p:nvSpPr>
          <p:spPr bwMode="auto">
            <a:xfrm>
              <a:off x="6858013"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2" name="Rectangle 47">
              <a:extLst>
                <a:ext uri="{FF2B5EF4-FFF2-40B4-BE49-F238E27FC236}">
                  <a16:creationId xmlns:a16="http://schemas.microsoft.com/office/drawing/2014/main" id="{C8BCAAF1-0ADA-4A11-B916-F0D01A0CD457}"/>
                </a:ext>
              </a:extLst>
            </p:cNvPr>
            <p:cNvSpPr>
              <a:spLocks noChangeArrowheads="1"/>
            </p:cNvSpPr>
            <p:nvPr/>
          </p:nvSpPr>
          <p:spPr bwMode="auto">
            <a:xfrm>
              <a:off x="6921513"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3" name="Rectangle 48">
              <a:extLst>
                <a:ext uri="{FF2B5EF4-FFF2-40B4-BE49-F238E27FC236}">
                  <a16:creationId xmlns:a16="http://schemas.microsoft.com/office/drawing/2014/main" id="{214DB1B1-7826-4CBB-8EB1-1A685ABAF409}"/>
                </a:ext>
              </a:extLst>
            </p:cNvPr>
            <p:cNvSpPr>
              <a:spLocks noChangeArrowheads="1"/>
            </p:cNvSpPr>
            <p:nvPr/>
          </p:nvSpPr>
          <p:spPr bwMode="auto">
            <a:xfrm>
              <a:off x="6846900"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4" name="Freeform 49">
              <a:extLst>
                <a:ext uri="{FF2B5EF4-FFF2-40B4-BE49-F238E27FC236}">
                  <a16:creationId xmlns:a16="http://schemas.microsoft.com/office/drawing/2014/main" id="{3428EC58-3469-4F2B-B736-1D340591817C}"/>
                </a:ext>
              </a:extLst>
            </p:cNvPr>
            <p:cNvSpPr>
              <a:spLocks noEditPoints="1"/>
            </p:cNvSpPr>
            <p:nvPr/>
          </p:nvSpPr>
          <p:spPr bwMode="auto">
            <a:xfrm>
              <a:off x="6723075" y="2366625"/>
              <a:ext cx="727075" cy="465138"/>
            </a:xfrm>
            <a:custGeom>
              <a:avLst/>
              <a:gdLst>
                <a:gd name="T0" fmla="*/ 809 w 1006"/>
                <a:gd name="T1" fmla="*/ 114 h 643"/>
                <a:gd name="T2" fmla="*/ 760 w 1006"/>
                <a:gd name="T3" fmla="*/ 214 h 643"/>
                <a:gd name="T4" fmla="*/ 678 w 1006"/>
                <a:gd name="T5" fmla="*/ 307 h 643"/>
                <a:gd name="T6" fmla="*/ 524 w 1006"/>
                <a:gd name="T7" fmla="*/ 203 h 643"/>
                <a:gd name="T8" fmla="*/ 401 w 1006"/>
                <a:gd name="T9" fmla="*/ 102 h 643"/>
                <a:gd name="T10" fmla="*/ 94 w 1006"/>
                <a:gd name="T11" fmla="*/ 203 h 643"/>
                <a:gd name="T12" fmla="*/ 5 w 1006"/>
                <a:gd name="T13" fmla="*/ 322 h 643"/>
                <a:gd name="T14" fmla="*/ 39 w 1006"/>
                <a:gd name="T15" fmla="*/ 492 h 643"/>
                <a:gd name="T16" fmla="*/ 999 w 1006"/>
                <a:gd name="T17" fmla="*/ 250 h 643"/>
                <a:gd name="T18" fmla="*/ 521 w 1006"/>
                <a:gd name="T19" fmla="*/ 220 h 643"/>
                <a:gd name="T20" fmla="*/ 521 w 1006"/>
                <a:gd name="T21" fmla="*/ 308 h 643"/>
                <a:gd name="T22" fmla="*/ 507 w 1006"/>
                <a:gd name="T23" fmla="*/ 17 h 643"/>
                <a:gd name="T24" fmla="*/ 418 w 1006"/>
                <a:gd name="T25" fmla="*/ 17 h 643"/>
                <a:gd name="T26" fmla="*/ 507 w 1006"/>
                <a:gd name="T27" fmla="*/ 206 h 643"/>
                <a:gd name="T28" fmla="*/ 418 w 1006"/>
                <a:gd name="T29" fmla="*/ 220 h 643"/>
                <a:gd name="T30" fmla="*/ 418 w 1006"/>
                <a:gd name="T31" fmla="*/ 308 h 643"/>
                <a:gd name="T32" fmla="*/ 405 w 1006"/>
                <a:gd name="T33" fmla="*/ 118 h 643"/>
                <a:gd name="T34" fmla="*/ 316 w 1006"/>
                <a:gd name="T35" fmla="*/ 118 h 643"/>
                <a:gd name="T36" fmla="*/ 405 w 1006"/>
                <a:gd name="T37" fmla="*/ 308 h 643"/>
                <a:gd name="T38" fmla="*/ 214 w 1006"/>
                <a:gd name="T39" fmla="*/ 118 h 643"/>
                <a:gd name="T40" fmla="*/ 214 w 1006"/>
                <a:gd name="T41" fmla="*/ 206 h 643"/>
                <a:gd name="T42" fmla="*/ 302 w 1006"/>
                <a:gd name="T43" fmla="*/ 220 h 643"/>
                <a:gd name="T44" fmla="*/ 214 w 1006"/>
                <a:gd name="T45" fmla="*/ 220 h 643"/>
                <a:gd name="T46" fmla="*/ 200 w 1006"/>
                <a:gd name="T47" fmla="*/ 308 h 643"/>
                <a:gd name="T48" fmla="*/ 838 w 1006"/>
                <a:gd name="T49" fmla="*/ 303 h 643"/>
                <a:gd name="T50" fmla="*/ 358 w 1006"/>
                <a:gd name="T51" fmla="*/ 626 h 643"/>
                <a:gd name="T52" fmla="*/ 319 w 1006"/>
                <a:gd name="T53" fmla="*/ 626 h 643"/>
                <a:gd name="T54" fmla="*/ 294 w 1006"/>
                <a:gd name="T55" fmla="*/ 624 h 643"/>
                <a:gd name="T56" fmla="*/ 168 w 1006"/>
                <a:gd name="T57" fmla="*/ 528 h 643"/>
                <a:gd name="T58" fmla="*/ 172 w 1006"/>
                <a:gd name="T59" fmla="*/ 528 h 643"/>
                <a:gd name="T60" fmla="*/ 214 w 1006"/>
                <a:gd name="T61" fmla="*/ 524 h 643"/>
                <a:gd name="T62" fmla="*/ 225 w 1006"/>
                <a:gd name="T63" fmla="*/ 522 h 643"/>
                <a:gd name="T64" fmla="*/ 241 w 1006"/>
                <a:gd name="T65" fmla="*/ 518 h 643"/>
                <a:gd name="T66" fmla="*/ 250 w 1006"/>
                <a:gd name="T67" fmla="*/ 516 h 643"/>
                <a:gd name="T68" fmla="*/ 261 w 1006"/>
                <a:gd name="T69" fmla="*/ 512 h 643"/>
                <a:gd name="T70" fmla="*/ 266 w 1006"/>
                <a:gd name="T71" fmla="*/ 502 h 643"/>
                <a:gd name="T72" fmla="*/ 262 w 1006"/>
                <a:gd name="T73" fmla="*/ 498 h 643"/>
                <a:gd name="T74" fmla="*/ 233 w 1006"/>
                <a:gd name="T75" fmla="*/ 504 h 643"/>
                <a:gd name="T76" fmla="*/ 147 w 1006"/>
                <a:gd name="T77" fmla="*/ 513 h 643"/>
                <a:gd name="T78" fmla="*/ 57 w 1006"/>
                <a:gd name="T79" fmla="*/ 489 h 643"/>
                <a:gd name="T80" fmla="*/ 678 w 1006"/>
                <a:gd name="T81" fmla="*/ 324 h 643"/>
                <a:gd name="T82" fmla="*/ 795 w 1006"/>
                <a:gd name="T83" fmla="*/ 266 h 643"/>
                <a:gd name="T84" fmla="*/ 783 w 1006"/>
                <a:gd name="T85" fmla="*/ 242 h 643"/>
                <a:gd name="T86" fmla="*/ 777 w 1006"/>
                <a:gd name="T87" fmla="*/ 187 h 643"/>
                <a:gd name="T88" fmla="*/ 798 w 1006"/>
                <a:gd name="T89" fmla="*/ 127 h 643"/>
                <a:gd name="T90" fmla="*/ 843 w 1006"/>
                <a:gd name="T91" fmla="*/ 179 h 643"/>
                <a:gd name="T92" fmla="*/ 852 w 1006"/>
                <a:gd name="T93" fmla="*/ 200 h 643"/>
                <a:gd name="T94" fmla="*/ 860 w 1006"/>
                <a:gd name="T95" fmla="*/ 240 h 643"/>
                <a:gd name="T96" fmla="*/ 838 w 1006"/>
                <a:gd name="T97" fmla="*/ 30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6" h="643">
                  <a:moveTo>
                    <a:pt x="992" y="228"/>
                  </a:moveTo>
                  <a:cubicBezTo>
                    <a:pt x="958" y="208"/>
                    <a:pt x="912" y="205"/>
                    <a:pt x="873" y="217"/>
                  </a:cubicBezTo>
                  <a:cubicBezTo>
                    <a:pt x="868" y="176"/>
                    <a:pt x="841" y="140"/>
                    <a:pt x="809" y="114"/>
                  </a:cubicBezTo>
                  <a:cubicBezTo>
                    <a:pt x="796" y="104"/>
                    <a:pt x="796" y="104"/>
                    <a:pt x="796" y="104"/>
                  </a:cubicBezTo>
                  <a:cubicBezTo>
                    <a:pt x="785" y="116"/>
                    <a:pt x="785" y="116"/>
                    <a:pt x="785" y="116"/>
                  </a:cubicBezTo>
                  <a:cubicBezTo>
                    <a:pt x="764" y="141"/>
                    <a:pt x="757" y="182"/>
                    <a:pt x="760" y="214"/>
                  </a:cubicBezTo>
                  <a:cubicBezTo>
                    <a:pt x="762" y="237"/>
                    <a:pt x="770" y="261"/>
                    <a:pt x="784" y="280"/>
                  </a:cubicBezTo>
                  <a:cubicBezTo>
                    <a:pt x="773" y="286"/>
                    <a:pt x="761" y="291"/>
                    <a:pt x="750" y="295"/>
                  </a:cubicBezTo>
                  <a:cubicBezTo>
                    <a:pt x="727" y="303"/>
                    <a:pt x="702" y="307"/>
                    <a:pt x="678" y="307"/>
                  </a:cubicBezTo>
                  <a:cubicBezTo>
                    <a:pt x="627" y="307"/>
                    <a:pt x="627" y="307"/>
                    <a:pt x="627" y="307"/>
                  </a:cubicBezTo>
                  <a:cubicBezTo>
                    <a:pt x="627" y="203"/>
                    <a:pt x="627" y="203"/>
                    <a:pt x="627" y="203"/>
                  </a:cubicBezTo>
                  <a:cubicBezTo>
                    <a:pt x="524" y="203"/>
                    <a:pt x="524" y="203"/>
                    <a:pt x="524" y="203"/>
                  </a:cubicBezTo>
                  <a:cubicBezTo>
                    <a:pt x="524" y="0"/>
                    <a:pt x="524" y="0"/>
                    <a:pt x="524" y="0"/>
                  </a:cubicBezTo>
                  <a:cubicBezTo>
                    <a:pt x="401" y="0"/>
                    <a:pt x="401" y="0"/>
                    <a:pt x="401" y="0"/>
                  </a:cubicBezTo>
                  <a:cubicBezTo>
                    <a:pt x="401" y="102"/>
                    <a:pt x="401" y="102"/>
                    <a:pt x="401" y="102"/>
                  </a:cubicBezTo>
                  <a:cubicBezTo>
                    <a:pt x="197" y="102"/>
                    <a:pt x="197" y="102"/>
                    <a:pt x="197" y="102"/>
                  </a:cubicBezTo>
                  <a:cubicBezTo>
                    <a:pt x="197" y="203"/>
                    <a:pt x="197" y="203"/>
                    <a:pt x="197" y="203"/>
                  </a:cubicBezTo>
                  <a:cubicBezTo>
                    <a:pt x="94" y="203"/>
                    <a:pt x="94" y="203"/>
                    <a:pt x="94" y="203"/>
                  </a:cubicBezTo>
                  <a:cubicBezTo>
                    <a:pt x="94" y="307"/>
                    <a:pt x="94" y="307"/>
                    <a:pt x="94" y="307"/>
                  </a:cubicBezTo>
                  <a:cubicBezTo>
                    <a:pt x="7" y="307"/>
                    <a:pt x="7" y="307"/>
                    <a:pt x="7" y="307"/>
                  </a:cubicBezTo>
                  <a:cubicBezTo>
                    <a:pt x="5" y="322"/>
                    <a:pt x="5" y="322"/>
                    <a:pt x="5" y="322"/>
                  </a:cubicBezTo>
                  <a:cubicBezTo>
                    <a:pt x="0" y="373"/>
                    <a:pt x="8" y="425"/>
                    <a:pt x="29" y="472"/>
                  </a:cubicBezTo>
                  <a:cubicBezTo>
                    <a:pt x="38" y="490"/>
                    <a:pt x="38" y="490"/>
                    <a:pt x="38" y="490"/>
                  </a:cubicBezTo>
                  <a:cubicBezTo>
                    <a:pt x="39" y="492"/>
                    <a:pt x="39" y="492"/>
                    <a:pt x="39" y="492"/>
                  </a:cubicBezTo>
                  <a:cubicBezTo>
                    <a:pt x="102" y="598"/>
                    <a:pt x="213" y="643"/>
                    <a:pt x="334" y="643"/>
                  </a:cubicBezTo>
                  <a:cubicBezTo>
                    <a:pt x="568" y="643"/>
                    <a:pt x="761" y="539"/>
                    <a:pt x="850" y="320"/>
                  </a:cubicBezTo>
                  <a:cubicBezTo>
                    <a:pt x="909" y="324"/>
                    <a:pt x="970" y="306"/>
                    <a:pt x="999" y="250"/>
                  </a:cubicBezTo>
                  <a:cubicBezTo>
                    <a:pt x="1006" y="236"/>
                    <a:pt x="1006" y="236"/>
                    <a:pt x="1006" y="236"/>
                  </a:cubicBezTo>
                  <a:lnTo>
                    <a:pt x="992" y="228"/>
                  </a:lnTo>
                  <a:close/>
                  <a:moveTo>
                    <a:pt x="521" y="220"/>
                  </a:moveTo>
                  <a:cubicBezTo>
                    <a:pt x="610" y="220"/>
                    <a:pt x="610" y="220"/>
                    <a:pt x="610" y="220"/>
                  </a:cubicBezTo>
                  <a:cubicBezTo>
                    <a:pt x="610" y="308"/>
                    <a:pt x="610" y="308"/>
                    <a:pt x="610" y="308"/>
                  </a:cubicBezTo>
                  <a:cubicBezTo>
                    <a:pt x="521" y="308"/>
                    <a:pt x="521" y="308"/>
                    <a:pt x="521" y="308"/>
                  </a:cubicBezTo>
                  <a:lnTo>
                    <a:pt x="521" y="220"/>
                  </a:lnTo>
                  <a:close/>
                  <a:moveTo>
                    <a:pt x="418" y="17"/>
                  </a:moveTo>
                  <a:cubicBezTo>
                    <a:pt x="507" y="17"/>
                    <a:pt x="507" y="17"/>
                    <a:pt x="507" y="17"/>
                  </a:cubicBezTo>
                  <a:cubicBezTo>
                    <a:pt x="507" y="105"/>
                    <a:pt x="507" y="105"/>
                    <a:pt x="507" y="105"/>
                  </a:cubicBezTo>
                  <a:cubicBezTo>
                    <a:pt x="418" y="105"/>
                    <a:pt x="418" y="105"/>
                    <a:pt x="418" y="105"/>
                  </a:cubicBezTo>
                  <a:lnTo>
                    <a:pt x="418" y="17"/>
                  </a:lnTo>
                  <a:close/>
                  <a:moveTo>
                    <a:pt x="418" y="118"/>
                  </a:moveTo>
                  <a:cubicBezTo>
                    <a:pt x="507" y="118"/>
                    <a:pt x="507" y="118"/>
                    <a:pt x="507" y="118"/>
                  </a:cubicBezTo>
                  <a:cubicBezTo>
                    <a:pt x="507" y="206"/>
                    <a:pt x="507" y="206"/>
                    <a:pt x="507" y="206"/>
                  </a:cubicBezTo>
                  <a:cubicBezTo>
                    <a:pt x="418" y="206"/>
                    <a:pt x="418" y="206"/>
                    <a:pt x="418" y="206"/>
                  </a:cubicBezTo>
                  <a:lnTo>
                    <a:pt x="418" y="118"/>
                  </a:lnTo>
                  <a:close/>
                  <a:moveTo>
                    <a:pt x="418" y="220"/>
                  </a:moveTo>
                  <a:cubicBezTo>
                    <a:pt x="507" y="220"/>
                    <a:pt x="507" y="220"/>
                    <a:pt x="507" y="220"/>
                  </a:cubicBezTo>
                  <a:cubicBezTo>
                    <a:pt x="507" y="308"/>
                    <a:pt x="507" y="308"/>
                    <a:pt x="507" y="308"/>
                  </a:cubicBezTo>
                  <a:cubicBezTo>
                    <a:pt x="418" y="308"/>
                    <a:pt x="418" y="308"/>
                    <a:pt x="418" y="308"/>
                  </a:cubicBezTo>
                  <a:lnTo>
                    <a:pt x="418" y="220"/>
                  </a:lnTo>
                  <a:close/>
                  <a:moveTo>
                    <a:pt x="316" y="118"/>
                  </a:moveTo>
                  <a:cubicBezTo>
                    <a:pt x="405" y="118"/>
                    <a:pt x="405" y="118"/>
                    <a:pt x="405" y="118"/>
                  </a:cubicBezTo>
                  <a:cubicBezTo>
                    <a:pt x="405" y="206"/>
                    <a:pt x="405" y="206"/>
                    <a:pt x="405" y="206"/>
                  </a:cubicBezTo>
                  <a:cubicBezTo>
                    <a:pt x="316" y="206"/>
                    <a:pt x="316" y="206"/>
                    <a:pt x="316" y="206"/>
                  </a:cubicBezTo>
                  <a:lnTo>
                    <a:pt x="316" y="118"/>
                  </a:lnTo>
                  <a:close/>
                  <a:moveTo>
                    <a:pt x="316" y="220"/>
                  </a:moveTo>
                  <a:cubicBezTo>
                    <a:pt x="405" y="220"/>
                    <a:pt x="405" y="220"/>
                    <a:pt x="405" y="220"/>
                  </a:cubicBezTo>
                  <a:cubicBezTo>
                    <a:pt x="405" y="308"/>
                    <a:pt x="405" y="308"/>
                    <a:pt x="405" y="308"/>
                  </a:cubicBezTo>
                  <a:cubicBezTo>
                    <a:pt x="316" y="308"/>
                    <a:pt x="316" y="308"/>
                    <a:pt x="316" y="308"/>
                  </a:cubicBezTo>
                  <a:lnTo>
                    <a:pt x="316" y="220"/>
                  </a:lnTo>
                  <a:close/>
                  <a:moveTo>
                    <a:pt x="214" y="118"/>
                  </a:moveTo>
                  <a:cubicBezTo>
                    <a:pt x="302" y="118"/>
                    <a:pt x="302" y="118"/>
                    <a:pt x="302" y="118"/>
                  </a:cubicBezTo>
                  <a:cubicBezTo>
                    <a:pt x="302" y="206"/>
                    <a:pt x="302" y="206"/>
                    <a:pt x="302" y="206"/>
                  </a:cubicBezTo>
                  <a:cubicBezTo>
                    <a:pt x="214" y="206"/>
                    <a:pt x="214" y="206"/>
                    <a:pt x="214" y="206"/>
                  </a:cubicBezTo>
                  <a:lnTo>
                    <a:pt x="214" y="118"/>
                  </a:lnTo>
                  <a:close/>
                  <a:moveTo>
                    <a:pt x="214" y="220"/>
                  </a:moveTo>
                  <a:cubicBezTo>
                    <a:pt x="302" y="220"/>
                    <a:pt x="302" y="220"/>
                    <a:pt x="302" y="220"/>
                  </a:cubicBezTo>
                  <a:cubicBezTo>
                    <a:pt x="302" y="308"/>
                    <a:pt x="302" y="308"/>
                    <a:pt x="302" y="308"/>
                  </a:cubicBezTo>
                  <a:cubicBezTo>
                    <a:pt x="214" y="308"/>
                    <a:pt x="214" y="308"/>
                    <a:pt x="214" y="308"/>
                  </a:cubicBezTo>
                  <a:lnTo>
                    <a:pt x="214" y="220"/>
                  </a:lnTo>
                  <a:close/>
                  <a:moveTo>
                    <a:pt x="111" y="220"/>
                  </a:moveTo>
                  <a:cubicBezTo>
                    <a:pt x="200" y="220"/>
                    <a:pt x="200" y="220"/>
                    <a:pt x="200" y="220"/>
                  </a:cubicBezTo>
                  <a:cubicBezTo>
                    <a:pt x="200" y="308"/>
                    <a:pt x="200" y="308"/>
                    <a:pt x="200" y="308"/>
                  </a:cubicBezTo>
                  <a:cubicBezTo>
                    <a:pt x="111" y="308"/>
                    <a:pt x="111" y="308"/>
                    <a:pt x="111" y="308"/>
                  </a:cubicBezTo>
                  <a:lnTo>
                    <a:pt x="111" y="220"/>
                  </a:lnTo>
                  <a:close/>
                  <a:moveTo>
                    <a:pt x="838" y="303"/>
                  </a:moveTo>
                  <a:cubicBezTo>
                    <a:pt x="757" y="517"/>
                    <a:pt x="576" y="618"/>
                    <a:pt x="362" y="626"/>
                  </a:cubicBezTo>
                  <a:cubicBezTo>
                    <a:pt x="362" y="626"/>
                    <a:pt x="362" y="626"/>
                    <a:pt x="362" y="626"/>
                  </a:cubicBezTo>
                  <a:cubicBezTo>
                    <a:pt x="361" y="626"/>
                    <a:pt x="359" y="626"/>
                    <a:pt x="358" y="626"/>
                  </a:cubicBezTo>
                  <a:cubicBezTo>
                    <a:pt x="356" y="626"/>
                    <a:pt x="354" y="626"/>
                    <a:pt x="353" y="626"/>
                  </a:cubicBezTo>
                  <a:cubicBezTo>
                    <a:pt x="347" y="626"/>
                    <a:pt x="340" y="626"/>
                    <a:pt x="334" y="626"/>
                  </a:cubicBezTo>
                  <a:cubicBezTo>
                    <a:pt x="329" y="626"/>
                    <a:pt x="324" y="626"/>
                    <a:pt x="319" y="626"/>
                  </a:cubicBezTo>
                  <a:cubicBezTo>
                    <a:pt x="316" y="626"/>
                    <a:pt x="314" y="626"/>
                    <a:pt x="311" y="626"/>
                  </a:cubicBezTo>
                  <a:cubicBezTo>
                    <a:pt x="306" y="625"/>
                    <a:pt x="301" y="625"/>
                    <a:pt x="296" y="625"/>
                  </a:cubicBezTo>
                  <a:cubicBezTo>
                    <a:pt x="295" y="624"/>
                    <a:pt x="295" y="624"/>
                    <a:pt x="294" y="624"/>
                  </a:cubicBezTo>
                  <a:cubicBezTo>
                    <a:pt x="192" y="616"/>
                    <a:pt x="133" y="577"/>
                    <a:pt x="83" y="528"/>
                  </a:cubicBezTo>
                  <a:cubicBezTo>
                    <a:pt x="100" y="529"/>
                    <a:pt x="116" y="529"/>
                    <a:pt x="131" y="529"/>
                  </a:cubicBezTo>
                  <a:cubicBezTo>
                    <a:pt x="144" y="529"/>
                    <a:pt x="157" y="529"/>
                    <a:pt x="168" y="528"/>
                  </a:cubicBezTo>
                  <a:cubicBezTo>
                    <a:pt x="170" y="528"/>
                    <a:pt x="171" y="528"/>
                    <a:pt x="172" y="528"/>
                  </a:cubicBezTo>
                  <a:cubicBezTo>
                    <a:pt x="172" y="528"/>
                    <a:pt x="172" y="528"/>
                    <a:pt x="172" y="528"/>
                  </a:cubicBezTo>
                  <a:cubicBezTo>
                    <a:pt x="172" y="528"/>
                    <a:pt x="172" y="528"/>
                    <a:pt x="172" y="528"/>
                  </a:cubicBezTo>
                  <a:cubicBezTo>
                    <a:pt x="183" y="527"/>
                    <a:pt x="194" y="526"/>
                    <a:pt x="204" y="525"/>
                  </a:cubicBezTo>
                  <a:cubicBezTo>
                    <a:pt x="204" y="525"/>
                    <a:pt x="204" y="525"/>
                    <a:pt x="204" y="525"/>
                  </a:cubicBezTo>
                  <a:cubicBezTo>
                    <a:pt x="207" y="525"/>
                    <a:pt x="210" y="524"/>
                    <a:pt x="214" y="524"/>
                  </a:cubicBezTo>
                  <a:cubicBezTo>
                    <a:pt x="214" y="524"/>
                    <a:pt x="214" y="524"/>
                    <a:pt x="214" y="523"/>
                  </a:cubicBezTo>
                  <a:cubicBezTo>
                    <a:pt x="217" y="523"/>
                    <a:pt x="220" y="523"/>
                    <a:pt x="223" y="522"/>
                  </a:cubicBezTo>
                  <a:cubicBezTo>
                    <a:pt x="224" y="522"/>
                    <a:pt x="224" y="522"/>
                    <a:pt x="225" y="522"/>
                  </a:cubicBezTo>
                  <a:cubicBezTo>
                    <a:pt x="227" y="521"/>
                    <a:pt x="230" y="521"/>
                    <a:pt x="232" y="520"/>
                  </a:cubicBezTo>
                  <a:cubicBezTo>
                    <a:pt x="233" y="520"/>
                    <a:pt x="234" y="520"/>
                    <a:pt x="234" y="520"/>
                  </a:cubicBezTo>
                  <a:cubicBezTo>
                    <a:pt x="237" y="519"/>
                    <a:pt x="239" y="519"/>
                    <a:pt x="241" y="518"/>
                  </a:cubicBezTo>
                  <a:cubicBezTo>
                    <a:pt x="241" y="518"/>
                    <a:pt x="241" y="518"/>
                    <a:pt x="242" y="518"/>
                  </a:cubicBezTo>
                  <a:cubicBezTo>
                    <a:pt x="244" y="517"/>
                    <a:pt x="247" y="517"/>
                    <a:pt x="249" y="516"/>
                  </a:cubicBezTo>
                  <a:cubicBezTo>
                    <a:pt x="249" y="516"/>
                    <a:pt x="249" y="516"/>
                    <a:pt x="250" y="516"/>
                  </a:cubicBezTo>
                  <a:cubicBezTo>
                    <a:pt x="250" y="516"/>
                    <a:pt x="250" y="516"/>
                    <a:pt x="250" y="516"/>
                  </a:cubicBezTo>
                  <a:cubicBezTo>
                    <a:pt x="252" y="515"/>
                    <a:pt x="253" y="515"/>
                    <a:pt x="255" y="514"/>
                  </a:cubicBezTo>
                  <a:cubicBezTo>
                    <a:pt x="257" y="514"/>
                    <a:pt x="259" y="513"/>
                    <a:pt x="261" y="512"/>
                  </a:cubicBezTo>
                  <a:cubicBezTo>
                    <a:pt x="262" y="512"/>
                    <a:pt x="263" y="512"/>
                    <a:pt x="264" y="511"/>
                  </a:cubicBezTo>
                  <a:cubicBezTo>
                    <a:pt x="265" y="509"/>
                    <a:pt x="266" y="508"/>
                    <a:pt x="266" y="506"/>
                  </a:cubicBezTo>
                  <a:cubicBezTo>
                    <a:pt x="266" y="505"/>
                    <a:pt x="266" y="503"/>
                    <a:pt x="266" y="502"/>
                  </a:cubicBezTo>
                  <a:cubicBezTo>
                    <a:pt x="266" y="502"/>
                    <a:pt x="265" y="501"/>
                    <a:pt x="265" y="501"/>
                  </a:cubicBezTo>
                  <a:cubicBezTo>
                    <a:pt x="265" y="501"/>
                    <a:pt x="265" y="500"/>
                    <a:pt x="264" y="500"/>
                  </a:cubicBezTo>
                  <a:cubicBezTo>
                    <a:pt x="264" y="499"/>
                    <a:pt x="263" y="498"/>
                    <a:pt x="262" y="498"/>
                  </a:cubicBezTo>
                  <a:cubicBezTo>
                    <a:pt x="261" y="498"/>
                    <a:pt x="260" y="497"/>
                    <a:pt x="259" y="497"/>
                  </a:cubicBezTo>
                  <a:cubicBezTo>
                    <a:pt x="258" y="497"/>
                    <a:pt x="257" y="497"/>
                    <a:pt x="256" y="498"/>
                  </a:cubicBezTo>
                  <a:cubicBezTo>
                    <a:pt x="249" y="500"/>
                    <a:pt x="241" y="502"/>
                    <a:pt x="233" y="504"/>
                  </a:cubicBezTo>
                  <a:cubicBezTo>
                    <a:pt x="217" y="508"/>
                    <a:pt x="199" y="510"/>
                    <a:pt x="179" y="512"/>
                  </a:cubicBezTo>
                  <a:cubicBezTo>
                    <a:pt x="169" y="513"/>
                    <a:pt x="158" y="513"/>
                    <a:pt x="147" y="513"/>
                  </a:cubicBezTo>
                  <a:cubicBezTo>
                    <a:pt x="147" y="513"/>
                    <a:pt x="147" y="513"/>
                    <a:pt x="147" y="513"/>
                  </a:cubicBezTo>
                  <a:cubicBezTo>
                    <a:pt x="147" y="513"/>
                    <a:pt x="147" y="513"/>
                    <a:pt x="147" y="513"/>
                  </a:cubicBezTo>
                  <a:cubicBezTo>
                    <a:pt x="124" y="514"/>
                    <a:pt x="99" y="513"/>
                    <a:pt x="72" y="512"/>
                  </a:cubicBezTo>
                  <a:cubicBezTo>
                    <a:pt x="67" y="504"/>
                    <a:pt x="62" y="496"/>
                    <a:pt x="57" y="489"/>
                  </a:cubicBezTo>
                  <a:cubicBezTo>
                    <a:pt x="49" y="475"/>
                    <a:pt x="49" y="475"/>
                    <a:pt x="49" y="475"/>
                  </a:cubicBezTo>
                  <a:cubicBezTo>
                    <a:pt x="27" y="431"/>
                    <a:pt x="17" y="380"/>
                    <a:pt x="22" y="324"/>
                  </a:cubicBezTo>
                  <a:cubicBezTo>
                    <a:pt x="678" y="324"/>
                    <a:pt x="678" y="324"/>
                    <a:pt x="678" y="324"/>
                  </a:cubicBezTo>
                  <a:cubicBezTo>
                    <a:pt x="719" y="324"/>
                    <a:pt x="759" y="313"/>
                    <a:pt x="786" y="298"/>
                  </a:cubicBezTo>
                  <a:cubicBezTo>
                    <a:pt x="796" y="293"/>
                    <a:pt x="804" y="287"/>
                    <a:pt x="810" y="282"/>
                  </a:cubicBezTo>
                  <a:cubicBezTo>
                    <a:pt x="804" y="277"/>
                    <a:pt x="800" y="272"/>
                    <a:pt x="795" y="266"/>
                  </a:cubicBezTo>
                  <a:cubicBezTo>
                    <a:pt x="793" y="263"/>
                    <a:pt x="791" y="260"/>
                    <a:pt x="790" y="257"/>
                  </a:cubicBezTo>
                  <a:cubicBezTo>
                    <a:pt x="789" y="255"/>
                    <a:pt x="788" y="254"/>
                    <a:pt x="787" y="252"/>
                  </a:cubicBezTo>
                  <a:cubicBezTo>
                    <a:pt x="786" y="249"/>
                    <a:pt x="784" y="245"/>
                    <a:pt x="783" y="242"/>
                  </a:cubicBezTo>
                  <a:cubicBezTo>
                    <a:pt x="781" y="235"/>
                    <a:pt x="779" y="228"/>
                    <a:pt x="778" y="220"/>
                  </a:cubicBezTo>
                  <a:cubicBezTo>
                    <a:pt x="777" y="213"/>
                    <a:pt x="776" y="205"/>
                    <a:pt x="776" y="198"/>
                  </a:cubicBezTo>
                  <a:cubicBezTo>
                    <a:pt x="777" y="194"/>
                    <a:pt x="777" y="190"/>
                    <a:pt x="777" y="187"/>
                  </a:cubicBezTo>
                  <a:cubicBezTo>
                    <a:pt x="778" y="177"/>
                    <a:pt x="779" y="168"/>
                    <a:pt x="782" y="160"/>
                  </a:cubicBezTo>
                  <a:cubicBezTo>
                    <a:pt x="783" y="155"/>
                    <a:pt x="785" y="150"/>
                    <a:pt x="787" y="146"/>
                  </a:cubicBezTo>
                  <a:cubicBezTo>
                    <a:pt x="790" y="139"/>
                    <a:pt x="794" y="132"/>
                    <a:pt x="798" y="127"/>
                  </a:cubicBezTo>
                  <a:cubicBezTo>
                    <a:pt x="807" y="134"/>
                    <a:pt x="817" y="143"/>
                    <a:pt x="827" y="155"/>
                  </a:cubicBezTo>
                  <a:cubicBezTo>
                    <a:pt x="827" y="156"/>
                    <a:pt x="828" y="157"/>
                    <a:pt x="829" y="158"/>
                  </a:cubicBezTo>
                  <a:cubicBezTo>
                    <a:pt x="834" y="165"/>
                    <a:pt x="839" y="172"/>
                    <a:pt x="843" y="179"/>
                  </a:cubicBezTo>
                  <a:cubicBezTo>
                    <a:pt x="844" y="181"/>
                    <a:pt x="845" y="182"/>
                    <a:pt x="845" y="183"/>
                  </a:cubicBezTo>
                  <a:cubicBezTo>
                    <a:pt x="847" y="187"/>
                    <a:pt x="849" y="191"/>
                    <a:pt x="851" y="196"/>
                  </a:cubicBezTo>
                  <a:cubicBezTo>
                    <a:pt x="851" y="197"/>
                    <a:pt x="852" y="198"/>
                    <a:pt x="852" y="200"/>
                  </a:cubicBezTo>
                  <a:cubicBezTo>
                    <a:pt x="854" y="207"/>
                    <a:pt x="856" y="214"/>
                    <a:pt x="856" y="222"/>
                  </a:cubicBezTo>
                  <a:cubicBezTo>
                    <a:pt x="857" y="228"/>
                    <a:pt x="857" y="235"/>
                    <a:pt x="856" y="241"/>
                  </a:cubicBezTo>
                  <a:cubicBezTo>
                    <a:pt x="857" y="241"/>
                    <a:pt x="859" y="240"/>
                    <a:pt x="860" y="240"/>
                  </a:cubicBezTo>
                  <a:cubicBezTo>
                    <a:pt x="860" y="240"/>
                    <a:pt x="860" y="240"/>
                    <a:pt x="860" y="240"/>
                  </a:cubicBezTo>
                  <a:cubicBezTo>
                    <a:pt x="892" y="225"/>
                    <a:pt x="943" y="219"/>
                    <a:pt x="983" y="242"/>
                  </a:cubicBezTo>
                  <a:cubicBezTo>
                    <a:pt x="957" y="294"/>
                    <a:pt x="899" y="309"/>
                    <a:pt x="838" y="30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dirty="0">
                <a:solidFill>
                  <a:prstClr val="black"/>
                </a:solidFill>
                <a:latin typeface="Calibri" panose="020F0502020204030204"/>
                <a:ea typeface="+mn-ea"/>
                <a:cs typeface="+mn-cs"/>
              </a:endParaRPr>
            </a:p>
          </p:txBody>
        </p:sp>
        <p:sp>
          <p:nvSpPr>
            <p:cNvPr id="65" name="Rectangle 50">
              <a:extLst>
                <a:ext uri="{FF2B5EF4-FFF2-40B4-BE49-F238E27FC236}">
                  <a16:creationId xmlns:a16="http://schemas.microsoft.com/office/drawing/2014/main" id="{BEDD4642-9059-4022-863E-CB065FBD5752}"/>
                </a:ext>
              </a:extLst>
            </p:cNvPr>
            <p:cNvSpPr>
              <a:spLocks noChangeArrowheads="1"/>
            </p:cNvSpPr>
            <p:nvPr/>
          </p:nvSpPr>
          <p:spPr bwMode="auto">
            <a:xfrm>
              <a:off x="681832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6" name="Rectangle 51">
              <a:extLst>
                <a:ext uri="{FF2B5EF4-FFF2-40B4-BE49-F238E27FC236}">
                  <a16:creationId xmlns:a16="http://schemas.microsoft.com/office/drawing/2014/main" id="{482B3773-437A-444E-B31F-C30EDF94FC21}"/>
                </a:ext>
              </a:extLst>
            </p:cNvPr>
            <p:cNvSpPr>
              <a:spLocks noChangeArrowheads="1"/>
            </p:cNvSpPr>
            <p:nvPr/>
          </p:nvSpPr>
          <p:spPr bwMode="auto">
            <a:xfrm>
              <a:off x="6827850"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7" name="Rectangle 52">
              <a:extLst>
                <a:ext uri="{FF2B5EF4-FFF2-40B4-BE49-F238E27FC236}">
                  <a16:creationId xmlns:a16="http://schemas.microsoft.com/office/drawing/2014/main" id="{50D07789-8D39-4E90-8825-5BE0FDAC583F}"/>
                </a:ext>
              </a:extLst>
            </p:cNvPr>
            <p:cNvSpPr>
              <a:spLocks noChangeArrowheads="1"/>
            </p:cNvSpPr>
            <p:nvPr/>
          </p:nvSpPr>
          <p:spPr bwMode="auto">
            <a:xfrm>
              <a:off x="683737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8" name="Rectangle 53">
              <a:extLst>
                <a:ext uri="{FF2B5EF4-FFF2-40B4-BE49-F238E27FC236}">
                  <a16:creationId xmlns:a16="http://schemas.microsoft.com/office/drawing/2014/main" id="{DFDF3F0A-50DA-44D1-BD12-E0068F516540}"/>
                </a:ext>
              </a:extLst>
            </p:cNvPr>
            <p:cNvSpPr>
              <a:spLocks noChangeArrowheads="1"/>
            </p:cNvSpPr>
            <p:nvPr/>
          </p:nvSpPr>
          <p:spPr bwMode="auto">
            <a:xfrm>
              <a:off x="6931038"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69" name="Rectangle 54">
              <a:extLst>
                <a:ext uri="{FF2B5EF4-FFF2-40B4-BE49-F238E27FC236}">
                  <a16:creationId xmlns:a16="http://schemas.microsoft.com/office/drawing/2014/main" id="{6FDD5067-6133-4A1A-9DE8-0F1BBB62470A}"/>
                </a:ext>
              </a:extLst>
            </p:cNvPr>
            <p:cNvSpPr>
              <a:spLocks noChangeArrowheads="1"/>
            </p:cNvSpPr>
            <p:nvPr/>
          </p:nvSpPr>
          <p:spPr bwMode="auto">
            <a:xfrm>
              <a:off x="6996125"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0" name="Rectangle 55">
              <a:extLst>
                <a:ext uri="{FF2B5EF4-FFF2-40B4-BE49-F238E27FC236}">
                  <a16:creationId xmlns:a16="http://schemas.microsoft.com/office/drawing/2014/main" id="{1BEEBE5F-8D00-49EF-B88D-263AABE34707}"/>
                </a:ext>
              </a:extLst>
            </p:cNvPr>
            <p:cNvSpPr>
              <a:spLocks noChangeArrowheads="1"/>
            </p:cNvSpPr>
            <p:nvPr/>
          </p:nvSpPr>
          <p:spPr bwMode="auto">
            <a:xfrm>
              <a:off x="6883413"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1" name="Rectangle 56">
              <a:extLst>
                <a:ext uri="{FF2B5EF4-FFF2-40B4-BE49-F238E27FC236}">
                  <a16:creationId xmlns:a16="http://schemas.microsoft.com/office/drawing/2014/main" id="{5A9DF621-D2AE-47E5-8162-72C3E26CE32B}"/>
                </a:ext>
              </a:extLst>
            </p:cNvPr>
            <p:cNvSpPr>
              <a:spLocks noChangeArrowheads="1"/>
            </p:cNvSpPr>
            <p:nvPr/>
          </p:nvSpPr>
          <p:spPr bwMode="auto">
            <a:xfrm>
              <a:off x="6891350" y="2458700"/>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2" name="Rectangle 57">
              <a:extLst>
                <a:ext uri="{FF2B5EF4-FFF2-40B4-BE49-F238E27FC236}">
                  <a16:creationId xmlns:a16="http://schemas.microsoft.com/office/drawing/2014/main" id="{F23B080E-3A05-4BFA-B2AF-078127988A7C}"/>
                </a:ext>
              </a:extLst>
            </p:cNvPr>
            <p:cNvSpPr>
              <a:spLocks noChangeArrowheads="1"/>
            </p:cNvSpPr>
            <p:nvPr/>
          </p:nvSpPr>
          <p:spPr bwMode="auto">
            <a:xfrm>
              <a:off x="6975488"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3" name="Rectangle 58">
              <a:extLst>
                <a:ext uri="{FF2B5EF4-FFF2-40B4-BE49-F238E27FC236}">
                  <a16:creationId xmlns:a16="http://schemas.microsoft.com/office/drawing/2014/main" id="{1F713649-52FC-40CE-BAC8-FCC3BAE53F39}"/>
                </a:ext>
              </a:extLst>
            </p:cNvPr>
            <p:cNvSpPr>
              <a:spLocks noChangeArrowheads="1"/>
            </p:cNvSpPr>
            <p:nvPr/>
          </p:nvSpPr>
          <p:spPr bwMode="auto">
            <a:xfrm>
              <a:off x="6986600"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4" name="Rectangle 59">
              <a:extLst>
                <a:ext uri="{FF2B5EF4-FFF2-40B4-BE49-F238E27FC236}">
                  <a16:creationId xmlns:a16="http://schemas.microsoft.com/office/drawing/2014/main" id="{03B0A51B-F0D2-49A5-845B-77A15C0CB01F}"/>
                </a:ext>
              </a:extLst>
            </p:cNvPr>
            <p:cNvSpPr>
              <a:spLocks noChangeArrowheads="1"/>
            </p:cNvSpPr>
            <p:nvPr/>
          </p:nvSpPr>
          <p:spPr bwMode="auto">
            <a:xfrm>
              <a:off x="7004063"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5" name="Rectangle 60">
              <a:extLst>
                <a:ext uri="{FF2B5EF4-FFF2-40B4-BE49-F238E27FC236}">
                  <a16:creationId xmlns:a16="http://schemas.microsoft.com/office/drawing/2014/main" id="{699EDA9C-B15C-48CB-AB83-4EF9AF6EDB57}"/>
                </a:ext>
              </a:extLst>
            </p:cNvPr>
            <p:cNvSpPr>
              <a:spLocks noChangeArrowheads="1"/>
            </p:cNvSpPr>
            <p:nvPr/>
          </p:nvSpPr>
          <p:spPr bwMode="auto">
            <a:xfrm>
              <a:off x="6965963" y="2531725"/>
              <a:ext cx="6350"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6" name="Rectangle 61">
              <a:extLst>
                <a:ext uri="{FF2B5EF4-FFF2-40B4-BE49-F238E27FC236}">
                  <a16:creationId xmlns:a16="http://schemas.microsoft.com/office/drawing/2014/main" id="{12BA7D3A-9A41-4935-BA0A-69FDCEDA76E8}"/>
                </a:ext>
              </a:extLst>
            </p:cNvPr>
            <p:cNvSpPr>
              <a:spLocks noChangeArrowheads="1"/>
            </p:cNvSpPr>
            <p:nvPr/>
          </p:nvSpPr>
          <p:spPr bwMode="auto">
            <a:xfrm>
              <a:off x="6911988"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7" name="Rectangle 62">
              <a:extLst>
                <a:ext uri="{FF2B5EF4-FFF2-40B4-BE49-F238E27FC236}">
                  <a16:creationId xmlns:a16="http://schemas.microsoft.com/office/drawing/2014/main" id="{377C9F45-7A14-4EF1-9A14-B1BF0853AEEC}"/>
                </a:ext>
              </a:extLst>
            </p:cNvPr>
            <p:cNvSpPr>
              <a:spLocks noChangeArrowheads="1"/>
            </p:cNvSpPr>
            <p:nvPr/>
          </p:nvSpPr>
          <p:spPr bwMode="auto">
            <a:xfrm>
              <a:off x="6956438" y="2531725"/>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sp>
          <p:nvSpPr>
            <p:cNvPr id="78" name="Rectangle 63">
              <a:extLst>
                <a:ext uri="{FF2B5EF4-FFF2-40B4-BE49-F238E27FC236}">
                  <a16:creationId xmlns:a16="http://schemas.microsoft.com/office/drawing/2014/main" id="{7A1A8464-34A1-4A77-B484-93F84FCED987}"/>
                </a:ext>
              </a:extLst>
            </p:cNvPr>
            <p:cNvSpPr>
              <a:spLocks noChangeArrowheads="1"/>
            </p:cNvSpPr>
            <p:nvPr/>
          </p:nvSpPr>
          <p:spPr bwMode="auto">
            <a:xfrm>
              <a:off x="6902463" y="2458700"/>
              <a:ext cx="4763" cy="52388"/>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32" tIns="33616" rIns="67232" bIns="33616" numCol="1" anchor="t" anchorCtr="0" compatLnSpc="1">
              <a:prstTxWarp prst="textNoShape">
                <a:avLst/>
              </a:prstTxWarp>
            </a:bodyPr>
            <a:lstStyle/>
            <a:p>
              <a:pPr defTabSz="685745">
                <a:defRPr/>
              </a:pPr>
              <a:endParaRPr lang="en-US" sz="1324" kern="1200">
                <a:solidFill>
                  <a:prstClr val="black"/>
                </a:solidFill>
                <a:latin typeface="Calibri" panose="020F0502020204030204"/>
                <a:ea typeface="+mn-ea"/>
                <a:cs typeface="+mn-cs"/>
              </a:endParaRPr>
            </a:p>
          </p:txBody>
        </p:sp>
      </p:grpSp>
      <p:pic>
        <p:nvPicPr>
          <p:cNvPr id="79" name="Picture 78">
            <a:extLst>
              <a:ext uri="{FF2B5EF4-FFF2-40B4-BE49-F238E27FC236}">
                <a16:creationId xmlns:a16="http://schemas.microsoft.com/office/drawing/2014/main" id="{1992DC85-ECCB-4578-ACA8-22889F46FCC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858745" y="4181368"/>
            <a:ext cx="423430" cy="300382"/>
          </a:xfrm>
          <a:prstGeom prst="rect">
            <a:avLst/>
          </a:prstGeom>
        </p:spPr>
      </p:pic>
      <p:pic>
        <p:nvPicPr>
          <p:cNvPr id="80" name="Picture 6" descr="See the source image">
            <a:extLst>
              <a:ext uri="{FF2B5EF4-FFF2-40B4-BE49-F238E27FC236}">
                <a16:creationId xmlns:a16="http://schemas.microsoft.com/office/drawing/2014/main" id="{08661C95-7AD4-484A-ABC1-4C2C0380007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274795" y="3297927"/>
            <a:ext cx="229393" cy="251481"/>
          </a:xfrm>
          <a:prstGeom prst="rect">
            <a:avLst/>
          </a:prstGeom>
          <a:noFill/>
          <a:extLst>
            <a:ext uri="{909E8E84-426E-40DD-AFC4-6F175D3DCCD1}">
              <a14:hiddenFill xmlns:a14="http://schemas.microsoft.com/office/drawing/2010/main">
                <a:solidFill>
                  <a:srgbClr val="FFFFFF"/>
                </a:solidFill>
              </a14:hiddenFill>
            </a:ext>
          </a:extLst>
        </p:spPr>
      </p:pic>
      <p:grpSp>
        <p:nvGrpSpPr>
          <p:cNvPr id="81" name="Group 80">
            <a:extLst>
              <a:ext uri="{FF2B5EF4-FFF2-40B4-BE49-F238E27FC236}">
                <a16:creationId xmlns:a16="http://schemas.microsoft.com/office/drawing/2014/main" id="{9E7E2E0F-9FA4-4798-9306-3624005A16EF}"/>
              </a:ext>
            </a:extLst>
          </p:cNvPr>
          <p:cNvGrpSpPr/>
          <p:nvPr/>
        </p:nvGrpSpPr>
        <p:grpSpPr>
          <a:xfrm>
            <a:off x="7274795" y="1937510"/>
            <a:ext cx="595401" cy="608336"/>
            <a:chOff x="7500257" y="3075920"/>
            <a:chExt cx="793868" cy="811115"/>
          </a:xfrm>
        </p:grpSpPr>
        <p:pic>
          <p:nvPicPr>
            <p:cNvPr id="82" name="Picture 81">
              <a:extLst>
                <a:ext uri="{FF2B5EF4-FFF2-40B4-BE49-F238E27FC236}">
                  <a16:creationId xmlns:a16="http://schemas.microsoft.com/office/drawing/2014/main" id="{FE6715D3-B7B3-4CFD-A82B-81A8CB74CCD4}"/>
                </a:ext>
              </a:extLst>
            </p:cNvPr>
            <p:cNvPicPr>
              <a:picLocks noChangeAspect="1"/>
            </p:cNvPicPr>
            <p:nvPr/>
          </p:nvPicPr>
          <p:blipFill>
            <a:blip r:embed="rId12"/>
            <a:stretch>
              <a:fillRect/>
            </a:stretch>
          </p:blipFill>
          <p:spPr>
            <a:xfrm>
              <a:off x="7500257" y="3222586"/>
              <a:ext cx="541867" cy="466839"/>
            </a:xfrm>
            <a:prstGeom prst="rect">
              <a:avLst/>
            </a:prstGeom>
          </p:spPr>
        </p:pic>
        <p:pic>
          <p:nvPicPr>
            <p:cNvPr id="83" name="Picture 82">
              <a:extLst>
                <a:ext uri="{FF2B5EF4-FFF2-40B4-BE49-F238E27FC236}">
                  <a16:creationId xmlns:a16="http://schemas.microsoft.com/office/drawing/2014/main" id="{047E298E-421A-4BDC-BEFC-C0D84811D57A}"/>
                </a:ext>
              </a:extLst>
            </p:cNvPr>
            <p:cNvPicPr>
              <a:picLocks noChangeAspect="1"/>
            </p:cNvPicPr>
            <p:nvPr/>
          </p:nvPicPr>
          <p:blipFill>
            <a:blip r:embed="rId13"/>
            <a:stretch>
              <a:fillRect/>
            </a:stretch>
          </p:blipFill>
          <p:spPr>
            <a:xfrm>
              <a:off x="7977242" y="3199559"/>
              <a:ext cx="226410" cy="210660"/>
            </a:xfrm>
            <a:prstGeom prst="rect">
              <a:avLst/>
            </a:prstGeom>
          </p:spPr>
        </p:pic>
        <p:pic>
          <p:nvPicPr>
            <p:cNvPr id="84" name="Picture 83">
              <a:extLst>
                <a:ext uri="{FF2B5EF4-FFF2-40B4-BE49-F238E27FC236}">
                  <a16:creationId xmlns:a16="http://schemas.microsoft.com/office/drawing/2014/main" id="{949F2A33-9878-43B8-9E07-7C4510BFEFD3}"/>
                </a:ext>
              </a:extLst>
            </p:cNvPr>
            <p:cNvPicPr>
              <a:picLocks noChangeAspect="1"/>
            </p:cNvPicPr>
            <p:nvPr/>
          </p:nvPicPr>
          <p:blipFill>
            <a:blip r:embed="rId14"/>
            <a:stretch>
              <a:fillRect/>
            </a:stretch>
          </p:blipFill>
          <p:spPr>
            <a:xfrm>
              <a:off x="7724948" y="3630500"/>
              <a:ext cx="268091" cy="256535"/>
            </a:xfrm>
            <a:prstGeom prst="rect">
              <a:avLst/>
            </a:prstGeom>
          </p:spPr>
        </p:pic>
        <p:pic>
          <p:nvPicPr>
            <p:cNvPr id="85" name="Picture 84">
              <a:extLst>
                <a:ext uri="{FF2B5EF4-FFF2-40B4-BE49-F238E27FC236}">
                  <a16:creationId xmlns:a16="http://schemas.microsoft.com/office/drawing/2014/main" id="{0EE8E3AD-3D3A-415B-84B5-C20169C45107}"/>
                </a:ext>
              </a:extLst>
            </p:cNvPr>
            <p:cNvPicPr>
              <a:picLocks noChangeAspect="1"/>
            </p:cNvPicPr>
            <p:nvPr/>
          </p:nvPicPr>
          <p:blipFill>
            <a:blip r:embed="rId15"/>
            <a:stretch>
              <a:fillRect/>
            </a:stretch>
          </p:blipFill>
          <p:spPr>
            <a:xfrm>
              <a:off x="7743666" y="3075920"/>
              <a:ext cx="249371" cy="222923"/>
            </a:xfrm>
            <a:prstGeom prst="rect">
              <a:avLst/>
            </a:prstGeom>
          </p:spPr>
        </p:pic>
        <p:pic>
          <p:nvPicPr>
            <p:cNvPr id="86" name="Picture 85">
              <a:extLst>
                <a:ext uri="{FF2B5EF4-FFF2-40B4-BE49-F238E27FC236}">
                  <a16:creationId xmlns:a16="http://schemas.microsoft.com/office/drawing/2014/main" id="{98F669A2-79BB-44CF-B3B4-E42199A37DA0}"/>
                </a:ext>
              </a:extLst>
            </p:cNvPr>
            <p:cNvPicPr>
              <a:picLocks noChangeAspect="1"/>
            </p:cNvPicPr>
            <p:nvPr/>
          </p:nvPicPr>
          <p:blipFill>
            <a:blip r:embed="rId16"/>
            <a:stretch>
              <a:fillRect/>
            </a:stretch>
          </p:blipFill>
          <p:spPr>
            <a:xfrm>
              <a:off x="7965800" y="3417364"/>
              <a:ext cx="328325" cy="339135"/>
            </a:xfrm>
            <a:prstGeom prst="rect">
              <a:avLst/>
            </a:prstGeom>
          </p:spPr>
        </p:pic>
      </p:grpSp>
      <p:pic>
        <p:nvPicPr>
          <p:cNvPr id="87" name="Picture 2" descr="https://i1.wp.com/buildazure.com/wp-content/uploads/2017/09/Azure.png?resize=519%2C387&amp;ssl=1">
            <a:extLst>
              <a:ext uri="{FF2B5EF4-FFF2-40B4-BE49-F238E27FC236}">
                <a16:creationId xmlns:a16="http://schemas.microsoft.com/office/drawing/2014/main" id="{72201CBD-FD25-444D-8B43-8F38B2691A62}"/>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5357928" y="1936657"/>
            <a:ext cx="700994" cy="527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Arrow: Right 4">
            <a:extLst>
              <a:ext uri="{FF2B5EF4-FFF2-40B4-BE49-F238E27FC236}">
                <a16:creationId xmlns:a16="http://schemas.microsoft.com/office/drawing/2014/main" id="{D74989E3-B290-4E16-B6B5-45D27E43FED3}"/>
              </a:ext>
            </a:extLst>
          </p:cNvPr>
          <p:cNvSpPr/>
          <p:nvPr/>
        </p:nvSpPr>
        <p:spPr bwMode="auto">
          <a:xfrm>
            <a:off x="3163530" y="2835573"/>
            <a:ext cx="1177168" cy="713835"/>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defRPr/>
            </a:pPr>
            <a:endParaRPr lang="en-US" sz="1500" kern="12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142954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a16="http://schemas.microsoft.com/office/drawing/2014/main"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solidFill>
                  <a:schemeClr val="bg1"/>
                </a:solidFill>
              </a:rPr>
              <a:t>Continuamos: Peticiones Http</a:t>
            </a:r>
          </a:p>
        </p:txBody>
      </p:sp>
      <p:sp>
        <p:nvSpPr>
          <p:cNvPr id="5" name="Marcador de texto 4"/>
          <p:cNvSpPr>
            <a:spLocks noGrp="1"/>
          </p:cNvSpPr>
          <p:nvPr>
            <p:ph type="subTitle" idx="1"/>
          </p:nvPr>
        </p:nvSpPr>
        <p:spPr/>
        <p:txBody>
          <a:bodyPr/>
          <a:lstStyle/>
          <a:p>
            <a:r>
              <a:rPr lang="es-ES" dirty="0">
                <a:solidFill>
                  <a:schemeClr val="bg1"/>
                </a:solidFill>
              </a:rPr>
              <a:t>Acceso a customvision.ai</a:t>
            </a:r>
          </a:p>
        </p:txBody>
      </p:sp>
    </p:spTree>
    <p:extLst>
      <p:ext uri="{BB962C8B-B14F-4D97-AF65-F5344CB8AC3E}">
        <p14:creationId xmlns:p14="http://schemas.microsoft.com/office/powerpoint/2010/main" val="4738539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858442"/>
            <a:ext cx="7772400" cy="1159800"/>
          </a:xfrm>
          <a:prstGeom prst="rect">
            <a:avLst/>
          </a:prstGeom>
        </p:spPr>
        <p:txBody>
          <a:bodyPr wrap="square" lIns="91425" tIns="91425" rIns="91425" bIns="91425" anchor="b" anchorCtr="0">
            <a:noAutofit/>
          </a:bodyPr>
          <a:lstStyle/>
          <a:p>
            <a:pPr lvl="0">
              <a:spcBef>
                <a:spcPts val="0"/>
              </a:spcBef>
              <a:buNone/>
            </a:pPr>
            <a:r>
              <a:rPr lang="es-ES" sz="6000" dirty="0"/>
              <a:t>Aplicación completa</a:t>
            </a:r>
            <a:endParaRPr lang="es" sz="6000" dirty="0"/>
          </a:p>
        </p:txBody>
      </p:sp>
    </p:spTree>
    <p:extLst>
      <p:ext uri="{BB962C8B-B14F-4D97-AF65-F5344CB8AC3E}">
        <p14:creationId xmlns:p14="http://schemas.microsoft.com/office/powerpoint/2010/main" val="2864183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2" name="Imagen 1">
            <a:extLst>
              <a:ext uri="{FF2B5EF4-FFF2-40B4-BE49-F238E27FC236}">
                <a16:creationId xmlns:a16="http://schemas.microsoft.com/office/drawing/2014/main" id="{CF2A934E-80CA-4A27-94FE-60C7B5F8E980}"/>
              </a:ext>
            </a:extLst>
          </p:cNvPr>
          <p:cNvPicPr>
            <a:picLocks noChangeAspect="1"/>
          </p:cNvPicPr>
          <p:nvPr/>
        </p:nvPicPr>
        <p:blipFill>
          <a:blip r:embed="rId2"/>
          <a:stretch>
            <a:fillRect/>
          </a:stretch>
        </p:blipFill>
        <p:spPr>
          <a:xfrm>
            <a:off x="311574" y="1081465"/>
            <a:ext cx="2745169" cy="3702889"/>
          </a:xfrm>
          <a:prstGeom prst="rect">
            <a:avLst/>
          </a:prstGeom>
        </p:spPr>
      </p:pic>
      <p:sp>
        <p:nvSpPr>
          <p:cNvPr id="7" name="Content Placeholder 2">
            <a:extLst>
              <a:ext uri="{FF2B5EF4-FFF2-40B4-BE49-F238E27FC236}">
                <a16:creationId xmlns:a16="http://schemas.microsoft.com/office/drawing/2014/main" id="{EE73695D-A504-4334-A507-6A17C196572C}"/>
              </a:ext>
            </a:extLst>
          </p:cNvPr>
          <p:cNvSpPr txBox="1">
            <a:spLocks/>
          </p:cNvSpPr>
          <p:nvPr/>
        </p:nvSpPr>
        <p:spPr>
          <a:xfrm>
            <a:off x="3056869" y="923027"/>
            <a:ext cx="5775557" cy="3321200"/>
          </a:xfrm>
          <a:prstGeom prst="rect">
            <a:avLst/>
          </a:prstGeom>
          <a:noFill/>
          <a:ln>
            <a:noFill/>
          </a:ln>
        </p:spPr>
        <p:txBody>
          <a:bodyPr wrap="square" lIns="91425" tIns="91425" rIns="91425" bIns="91425" anchor="t" anchorCtr="0">
            <a:sp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Char char="●"/>
              <a:defRPr sz="2941"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Char char="■"/>
              <a:defRPr sz="1400" b="0" i="0" u="none" strike="noStrike" cap="none">
                <a:solidFill>
                  <a:schemeClr val="dk2"/>
                </a:solidFill>
                <a:latin typeface="Arial"/>
                <a:ea typeface="Arial"/>
                <a:cs typeface="Arial"/>
                <a:sym typeface="Arial"/>
              </a:defRPr>
            </a:lvl9pPr>
          </a:lstStyle>
          <a:p>
            <a:pPr>
              <a:buFontTx/>
              <a:buNone/>
            </a:pPr>
            <a:r>
              <a:rPr lang="en-US" sz="1800" dirty="0" err="1">
                <a:latin typeface="Segoe UI "/>
              </a:rPr>
              <a:t>Crearemos</a:t>
            </a:r>
            <a:r>
              <a:rPr lang="en-US" sz="1800" dirty="0">
                <a:latin typeface="Segoe UI "/>
              </a:rPr>
              <a:t> una </a:t>
            </a:r>
            <a:r>
              <a:rPr lang="en-US" sz="1800" dirty="0" err="1">
                <a:latin typeface="Segoe UI "/>
              </a:rPr>
              <a:t>aplicación</a:t>
            </a:r>
            <a:r>
              <a:rPr lang="en-US" sz="1800" dirty="0">
                <a:latin typeface="Segoe UI "/>
              </a:rPr>
              <a:t> Xamarin.Forms para Android, iOS y UWP.</a:t>
            </a:r>
          </a:p>
          <a:p>
            <a:pPr>
              <a:buFontTx/>
              <a:buNone/>
            </a:pPr>
            <a:r>
              <a:rPr lang="en-US" sz="1800" dirty="0">
                <a:latin typeface="Segoe UI "/>
              </a:rPr>
              <a:t>Se </a:t>
            </a:r>
            <a:r>
              <a:rPr lang="en-US" sz="1800" dirty="0" err="1">
                <a:latin typeface="Segoe UI "/>
              </a:rPr>
              <a:t>podrán</a:t>
            </a:r>
            <a:r>
              <a:rPr lang="en-US" sz="1800" dirty="0">
                <a:latin typeface="Segoe UI "/>
              </a:rPr>
              <a:t> </a:t>
            </a:r>
            <a:r>
              <a:rPr lang="en-US" sz="1800" dirty="0" err="1">
                <a:latin typeface="Segoe UI "/>
              </a:rPr>
              <a:t>tomar</a:t>
            </a:r>
            <a:r>
              <a:rPr lang="en-US" sz="1800" dirty="0">
                <a:latin typeface="Segoe UI "/>
              </a:rPr>
              <a:t> </a:t>
            </a:r>
            <a:r>
              <a:rPr lang="en-US" sz="1800" dirty="0" err="1">
                <a:latin typeface="Segoe UI "/>
              </a:rPr>
              <a:t>fotos</a:t>
            </a:r>
            <a:r>
              <a:rPr lang="en-US" sz="1800" dirty="0">
                <a:latin typeface="Segoe UI "/>
              </a:rPr>
              <a:t> </a:t>
            </a:r>
            <a:r>
              <a:rPr lang="en-US" sz="1800" dirty="0" err="1">
                <a:latin typeface="Segoe UI "/>
              </a:rPr>
              <a:t>accediendo</a:t>
            </a:r>
            <a:r>
              <a:rPr lang="en-US" sz="1800" dirty="0">
                <a:latin typeface="Segoe UI "/>
              </a:rPr>
              <a:t> a la </a:t>
            </a:r>
            <a:r>
              <a:rPr lang="en-US" sz="1800" dirty="0" err="1">
                <a:latin typeface="Segoe UI "/>
              </a:rPr>
              <a:t>cámara</a:t>
            </a:r>
            <a:r>
              <a:rPr lang="en-US" sz="1800" dirty="0">
                <a:latin typeface="Segoe UI "/>
              </a:rPr>
              <a:t> o bien a la </a:t>
            </a:r>
            <a:r>
              <a:rPr lang="en-US" sz="1800" dirty="0" err="1">
                <a:latin typeface="Segoe UI "/>
              </a:rPr>
              <a:t>galería</a:t>
            </a:r>
            <a:r>
              <a:rPr lang="en-US" sz="1800" dirty="0">
                <a:latin typeface="Segoe UI "/>
              </a:rPr>
              <a:t>.</a:t>
            </a:r>
          </a:p>
          <a:p>
            <a:pPr>
              <a:buFontTx/>
              <a:buNone/>
            </a:pPr>
            <a:r>
              <a:rPr lang="en-US" sz="1800" dirty="0">
                <a:latin typeface="Segoe UI "/>
              </a:rPr>
              <a:t>La </a:t>
            </a:r>
            <a:r>
              <a:rPr lang="en-US" sz="1800" dirty="0" err="1">
                <a:latin typeface="Segoe UI "/>
              </a:rPr>
              <a:t>foto</a:t>
            </a:r>
            <a:r>
              <a:rPr lang="en-US" sz="1800" dirty="0">
                <a:latin typeface="Segoe UI "/>
              </a:rPr>
              <a:t> se </a:t>
            </a:r>
            <a:r>
              <a:rPr lang="en-US" sz="1800" dirty="0" err="1">
                <a:latin typeface="Segoe UI "/>
              </a:rPr>
              <a:t>analizará</a:t>
            </a:r>
            <a:r>
              <a:rPr lang="en-US" sz="1800" dirty="0">
                <a:latin typeface="Segoe UI "/>
              </a:rPr>
              <a:t> </a:t>
            </a:r>
            <a:r>
              <a:rPr lang="en-US" sz="1800" dirty="0" err="1">
                <a:latin typeface="Segoe UI "/>
              </a:rPr>
              <a:t>utilizando</a:t>
            </a:r>
            <a:r>
              <a:rPr lang="en-US" sz="1800" dirty="0">
                <a:latin typeface="Segoe UI "/>
              </a:rPr>
              <a:t> Custom Vision para </a:t>
            </a:r>
            <a:r>
              <a:rPr lang="en-US" sz="1800" dirty="0" err="1">
                <a:latin typeface="Segoe UI "/>
              </a:rPr>
              <a:t>determinar</a:t>
            </a:r>
            <a:r>
              <a:rPr lang="en-US" sz="1800" dirty="0">
                <a:latin typeface="Segoe UI "/>
              </a:rPr>
              <a:t> </a:t>
            </a:r>
            <a:r>
              <a:rPr lang="en-US" sz="1800" dirty="0" err="1">
                <a:latin typeface="Segoe UI "/>
              </a:rPr>
              <a:t>si</a:t>
            </a:r>
            <a:r>
              <a:rPr lang="en-US" sz="1800" dirty="0">
                <a:latin typeface="Segoe UI "/>
              </a:rPr>
              <a:t> es un </a:t>
            </a:r>
            <a:r>
              <a:rPr lang="en-US" sz="1800" dirty="0" err="1">
                <a:latin typeface="Segoe UI "/>
              </a:rPr>
              <a:t>HotDog</a:t>
            </a:r>
            <a:r>
              <a:rPr lang="en-US" sz="1800" dirty="0">
                <a:latin typeface="Segoe UI "/>
              </a:rPr>
              <a:t> o no.</a:t>
            </a:r>
          </a:p>
          <a:p>
            <a:pPr>
              <a:buFontTx/>
              <a:buNone/>
            </a:pPr>
            <a:r>
              <a:rPr lang="en-US" sz="1800" dirty="0">
                <a:latin typeface="Segoe UI "/>
              </a:rPr>
              <a:t>Se </a:t>
            </a:r>
            <a:r>
              <a:rPr lang="en-US" sz="1800" dirty="0" err="1">
                <a:latin typeface="Segoe UI "/>
              </a:rPr>
              <a:t>mostrará</a:t>
            </a:r>
            <a:r>
              <a:rPr lang="en-US" sz="1800" dirty="0">
                <a:latin typeface="Segoe UI "/>
              </a:rPr>
              <a:t> </a:t>
            </a:r>
            <a:r>
              <a:rPr lang="en-US" sz="1800" dirty="0" err="1">
                <a:latin typeface="Segoe UI "/>
              </a:rPr>
              <a:t>información</a:t>
            </a:r>
            <a:r>
              <a:rPr lang="en-US" sz="1800" dirty="0">
                <a:latin typeface="Segoe UI "/>
              </a:rPr>
              <a:t> </a:t>
            </a:r>
            <a:r>
              <a:rPr lang="en-US" sz="1800" dirty="0" err="1">
                <a:latin typeface="Segoe UI "/>
              </a:rPr>
              <a:t>adicional</a:t>
            </a:r>
            <a:r>
              <a:rPr lang="en-US" sz="1800" dirty="0">
                <a:latin typeface="Segoe UI "/>
              </a:rPr>
              <a:t> con </a:t>
            </a:r>
            <a:r>
              <a:rPr lang="en-US" sz="1800" dirty="0" err="1">
                <a:latin typeface="Segoe UI "/>
              </a:rPr>
              <a:t>porcentajes</a:t>
            </a:r>
            <a:r>
              <a:rPr lang="en-US" sz="1800" dirty="0">
                <a:latin typeface="Segoe UI "/>
              </a:rPr>
              <a:t> </a:t>
            </a:r>
            <a:r>
              <a:rPr lang="en-US" sz="1800" dirty="0" err="1">
                <a:latin typeface="Segoe UI "/>
              </a:rPr>
              <a:t>en</a:t>
            </a:r>
            <a:r>
              <a:rPr lang="en-US" sz="1800" dirty="0">
                <a:latin typeface="Segoe UI "/>
              </a:rPr>
              <a:t> base a </a:t>
            </a:r>
            <a:r>
              <a:rPr lang="en-US" sz="1800" dirty="0" err="1">
                <a:latin typeface="Segoe UI "/>
              </a:rPr>
              <a:t>datos</a:t>
            </a:r>
            <a:r>
              <a:rPr lang="en-US" sz="1800" dirty="0">
                <a:latin typeface="Segoe UI "/>
              </a:rPr>
              <a:t> de Custom Vision (tags, </a:t>
            </a:r>
            <a:r>
              <a:rPr lang="en-US" sz="1800" dirty="0" err="1">
                <a:latin typeface="Segoe UI "/>
              </a:rPr>
              <a:t>etc</a:t>
            </a:r>
            <a:r>
              <a:rPr lang="en-US" sz="1800" dirty="0">
                <a:latin typeface="Segoe UI "/>
              </a:rPr>
              <a:t>).</a:t>
            </a:r>
          </a:p>
        </p:txBody>
      </p:sp>
    </p:spTree>
    <p:extLst>
      <p:ext uri="{BB962C8B-B14F-4D97-AF65-F5344CB8AC3E}">
        <p14:creationId xmlns:p14="http://schemas.microsoft.com/office/powerpoint/2010/main" val="3532343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p:cNvSpPr txBox="1">
            <a:spLocks/>
          </p:cNvSpPr>
          <p:nvPr/>
        </p:nvSpPr>
        <p:spPr>
          <a:xfrm>
            <a:off x="209390" y="304391"/>
            <a:ext cx="8648657" cy="360548"/>
          </a:xfrm>
          <a:prstGeom prst="rect">
            <a:avLst/>
          </a:prstGeom>
        </p:spPr>
        <p:txBody>
          <a:bodyPr vert="horz" wrap="square" lIns="0" tIns="0" rIns="0" bIns="0" rtlCol="0" anchor="t" anchorCtr="0">
            <a:spAutoFit/>
          </a:bodyPr>
          <a:lstStyle>
            <a:lvl1pPr algn="l" defTabSz="914400" rtl="0" eaLnBrk="1" latinLnBrk="0" hangingPunct="1">
              <a:lnSpc>
                <a:spcPct val="105000"/>
              </a:lnSpc>
              <a:spcBef>
                <a:spcPct val="0"/>
              </a:spcBef>
              <a:buNone/>
              <a:defRPr sz="2400" kern="1200" spc="0" baseline="0">
                <a:solidFill>
                  <a:schemeClr val="accent1"/>
                </a:solidFill>
                <a:latin typeface="+mj-lt"/>
                <a:ea typeface="+mj-ea"/>
                <a:cs typeface="+mj-cs"/>
              </a:defRPr>
            </a:lvl1pPr>
          </a:lstStyle>
          <a:p>
            <a:r>
              <a:rPr lang="en-US" dirty="0" err="1">
                <a:latin typeface="Segoe UI" panose="020B0502040204020203" pitchFamily="34" charset="0"/>
                <a:cs typeface="Segoe UI" panose="020B0502040204020203" pitchFamily="34" charset="0"/>
              </a:rPr>
              <a:t>Preguntas</a:t>
            </a:r>
            <a:r>
              <a:rPr lang="en-US" dirty="0">
                <a:latin typeface="Segoe UI" panose="020B0502040204020203" pitchFamily="34" charset="0"/>
                <a:cs typeface="Segoe UI" panose="020B0502040204020203" pitchFamily="34" charset="0"/>
              </a:rPr>
              <a:t> y </a:t>
            </a:r>
            <a:r>
              <a:rPr lang="en-US" dirty="0" err="1">
                <a:latin typeface="Segoe UI" panose="020B0502040204020203" pitchFamily="34" charset="0"/>
                <a:cs typeface="Segoe UI" panose="020B0502040204020203" pitchFamily="34" charset="0"/>
              </a:rPr>
              <a:t>respuestas</a:t>
            </a:r>
            <a:r>
              <a:rPr lang="en-US" dirty="0">
                <a:latin typeface="Segoe UI" panose="020B0502040204020203" pitchFamily="34" charset="0"/>
                <a:cs typeface="Segoe UI" panose="020B0502040204020203" pitchFamily="34" charset="0"/>
              </a:rPr>
              <a:t>.</a:t>
            </a:r>
            <a:endParaRPr lang="ru-RU" dirty="0">
              <a:latin typeface="Segoe UI" panose="020B0502040204020203" pitchFamily="34" charset="0"/>
              <a:cs typeface="Segoe UI" panose="020B0502040204020203" pitchFamily="34" charset="0"/>
            </a:endParaRPr>
          </a:p>
        </p:txBody>
      </p:sp>
      <p:sp>
        <p:nvSpPr>
          <p:cNvPr id="3" name="Text Placeholder 1"/>
          <p:cNvSpPr>
            <a:spLocks noGrp="1"/>
          </p:cNvSpPr>
          <p:nvPr>
            <p:ph type="body" sz="quarter" idx="20"/>
          </p:nvPr>
        </p:nvSpPr>
        <p:spPr>
          <a:xfrm>
            <a:off x="252134" y="1076539"/>
            <a:ext cx="8594677" cy="631239"/>
          </a:xfrm>
        </p:spPr>
        <p:txBody>
          <a:bodyPr/>
          <a:lstStyle/>
          <a:p>
            <a:r>
              <a:rPr lang="en-US" sz="2800" dirty="0">
                <a:latin typeface="Segoe UI" panose="020B0502040204020203" pitchFamily="34" charset="0"/>
                <a:cs typeface="Segoe UI" panose="020B0502040204020203" pitchFamily="34" charset="0"/>
              </a:rPr>
              <a:t>¿</a:t>
            </a:r>
            <a:r>
              <a:rPr lang="en-US" sz="2800" dirty="0" err="1">
                <a:latin typeface="Segoe UI" panose="020B0502040204020203" pitchFamily="34" charset="0"/>
                <a:cs typeface="Segoe UI" panose="020B0502040204020203" pitchFamily="34" charset="0"/>
              </a:rPr>
              <a:t>Dudas</a:t>
            </a:r>
            <a:r>
              <a:rPr lang="en-US" sz="2800" dirty="0">
                <a:latin typeface="Segoe UI" panose="020B0502040204020203" pitchFamily="34" charset="0"/>
                <a:cs typeface="Segoe UI" panose="020B0502040204020203" pitchFamily="34" charset="0"/>
              </a:rPr>
              <a:t>?</a:t>
            </a:r>
            <a:endParaRPr lang="ru-RU" sz="2800" dirty="0">
              <a:latin typeface="Segoe UI" panose="020B0502040204020203" pitchFamily="34" charset="0"/>
              <a:cs typeface="Segoe UI" panose="020B0502040204020203" pitchFamily="34" charset="0"/>
            </a:endParaRPr>
          </a:p>
        </p:txBody>
      </p:sp>
      <p:sp>
        <p:nvSpPr>
          <p:cNvPr id="4" name="Text Placeholder 1"/>
          <p:cNvSpPr txBox="1">
            <a:spLocks/>
          </p:cNvSpPr>
          <p:nvPr/>
        </p:nvSpPr>
        <p:spPr>
          <a:xfrm>
            <a:off x="324131" y="1563781"/>
            <a:ext cx="8445056" cy="2303930"/>
          </a:xfrm>
          <a:prstGeom prst="rect">
            <a:avLst/>
          </a:prstGeom>
        </p:spPr>
        <p:txBody>
          <a:bodyPr vert="horz" lIns="91427" tIns="0" rIns="91427" bIns="45714" rtlCol="0">
            <a:noAutofit/>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accent1"/>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6597" dirty="0">
                <a:solidFill>
                  <a:schemeClr val="accent1"/>
                </a:solidFill>
                <a:latin typeface="Segoe UI" panose="020B0502040204020203" pitchFamily="34" charset="0"/>
                <a:cs typeface="Segoe UI" panose="020B0502040204020203" pitchFamily="34" charset="0"/>
              </a:rPr>
              <a:t>P</a:t>
            </a:r>
            <a:r>
              <a:rPr lang="en-US" sz="8798" dirty="0">
                <a:solidFill>
                  <a:schemeClr val="accent1"/>
                </a:solidFill>
                <a:latin typeface="Segoe UI" panose="020B0502040204020203" pitchFamily="34" charset="0"/>
                <a:cs typeface="Segoe UI" panose="020B0502040204020203" pitchFamily="34" charset="0"/>
              </a:rPr>
              <a:t>&amp;</a:t>
            </a:r>
            <a:r>
              <a:rPr lang="en-US" sz="16597" dirty="0">
                <a:solidFill>
                  <a:schemeClr val="accent1"/>
                </a:solidFill>
                <a:latin typeface="Segoe UI" panose="020B0502040204020203" pitchFamily="34" charset="0"/>
                <a:cs typeface="Segoe UI" panose="020B0502040204020203" pitchFamily="34" charset="0"/>
              </a:rPr>
              <a:t>R</a:t>
            </a:r>
            <a:endParaRPr lang="ru-RU" sz="16597"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44819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uadroTexto 12"/>
          <p:cNvSpPr txBox="1"/>
          <p:nvPr/>
        </p:nvSpPr>
        <p:spPr>
          <a:xfrm>
            <a:off x="3585798" y="1670642"/>
            <a:ext cx="4689104" cy="2031325"/>
          </a:xfrm>
          <a:prstGeom prst="rect">
            <a:avLst/>
          </a:prstGeom>
          <a:noFill/>
        </p:spPr>
        <p:txBody>
          <a:bodyPr wrap="none" rtlCol="0">
            <a:spAutoFit/>
          </a:bodyPr>
          <a:lstStyle/>
          <a:p>
            <a:pPr algn="ctr"/>
            <a:r>
              <a:rPr lang="es-ES_tradnl" sz="6600" b="1" dirty="0">
                <a:solidFill>
                  <a:schemeClr val="tx1">
                    <a:lumMod val="85000"/>
                    <a:lumOff val="15000"/>
                  </a:schemeClr>
                </a:solidFill>
                <a:latin typeface="Roboto" charset="0"/>
                <a:ea typeface="Roboto" charset="0"/>
                <a:cs typeface="Roboto" charset="0"/>
              </a:rPr>
              <a:t>El gorila</a:t>
            </a:r>
          </a:p>
          <a:p>
            <a:pPr algn="ctr"/>
            <a:r>
              <a:rPr lang="es-ES_tradnl" sz="6000" dirty="0">
                <a:solidFill>
                  <a:srgbClr val="FFC000"/>
                </a:solidFill>
                <a:latin typeface="Roboto" charset="0"/>
                <a:ea typeface="Roboto" charset="0"/>
                <a:cs typeface="Roboto" charset="0"/>
              </a:rPr>
              <a:t>PREGUNTÓN</a:t>
            </a:r>
            <a:endParaRPr lang="es-ES_tradnl" sz="8800" dirty="0">
              <a:solidFill>
                <a:srgbClr val="FFC000"/>
              </a:solidFill>
              <a:latin typeface="Roboto" charset="0"/>
              <a:ea typeface="Roboto" charset="0"/>
              <a:cs typeface="Roboto" charset="0"/>
            </a:endParaRPr>
          </a:p>
        </p:txBody>
      </p:sp>
      <p:pic>
        <p:nvPicPr>
          <p:cNvPr id="13" name="Picture 2" descr="Resultado de imagen de gorilla 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500187"/>
            <a:ext cx="3521869" cy="364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2115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601278" y="1681310"/>
            <a:ext cx="5943185" cy="1754326"/>
          </a:xfrm>
          <a:prstGeom prst="rect">
            <a:avLst/>
          </a:prstGeom>
        </p:spPr>
        <p:txBody>
          <a:bodyPr wrap="square">
            <a:spAutoFit/>
          </a:bodyPr>
          <a:lstStyle/>
          <a:p>
            <a:pPr lvl="0" algn="ctr"/>
            <a:r>
              <a:rPr lang="en-US" sz="3600" dirty="0" err="1">
                <a:solidFill>
                  <a:schemeClr val="tx1">
                    <a:lumMod val="65000"/>
                    <a:lumOff val="35000"/>
                  </a:schemeClr>
                </a:solidFill>
                <a:latin typeface="Segoe UI Light"/>
                <a:cs typeface="Segoe UI Light"/>
              </a:rPr>
              <a:t>Concurso</a:t>
            </a:r>
            <a:r>
              <a:rPr lang="en-US" sz="3600" dirty="0">
                <a:solidFill>
                  <a:schemeClr val="tx1">
                    <a:lumMod val="65000"/>
                    <a:lumOff val="35000"/>
                  </a:schemeClr>
                </a:solidFill>
                <a:latin typeface="Segoe UI Light"/>
                <a:cs typeface="Segoe UI Light"/>
              </a:rPr>
              <a:t> </a:t>
            </a:r>
            <a:r>
              <a:rPr lang="en-US" sz="3600" dirty="0" err="1">
                <a:solidFill>
                  <a:schemeClr val="tx1">
                    <a:lumMod val="65000"/>
                    <a:lumOff val="35000"/>
                  </a:schemeClr>
                </a:solidFill>
                <a:latin typeface="Segoe UI Light"/>
                <a:cs typeface="Segoe UI Light"/>
              </a:rPr>
              <a:t>en</a:t>
            </a:r>
            <a:r>
              <a:rPr lang="en-US" sz="3600" dirty="0">
                <a:solidFill>
                  <a:schemeClr val="tx1">
                    <a:lumMod val="65000"/>
                    <a:lumOff val="35000"/>
                  </a:schemeClr>
                </a:solidFill>
                <a:latin typeface="Segoe UI Light"/>
                <a:cs typeface="Segoe UI Light"/>
              </a:rPr>
              <a:t> el que </a:t>
            </a:r>
            <a:r>
              <a:rPr lang="en-US" sz="3600" dirty="0" err="1">
                <a:solidFill>
                  <a:srgbClr val="48B3CA"/>
                </a:solidFill>
                <a:latin typeface="Segoe UI" charset="0"/>
                <a:ea typeface="Segoe UI" charset="0"/>
                <a:cs typeface="Segoe UI" charset="0"/>
              </a:rPr>
              <a:t>sorteamos</a:t>
            </a:r>
            <a:r>
              <a:rPr lang="en-US" sz="3600" dirty="0">
                <a:solidFill>
                  <a:schemeClr val="tx1">
                    <a:lumMod val="65000"/>
                    <a:lumOff val="35000"/>
                  </a:schemeClr>
                </a:solidFill>
                <a:latin typeface="Segoe UI Light"/>
                <a:cs typeface="Segoe UI Light"/>
              </a:rPr>
              <a:t> </a:t>
            </a:r>
            <a:r>
              <a:rPr lang="en-US" sz="3600" dirty="0" err="1">
                <a:solidFill>
                  <a:schemeClr val="tx1">
                    <a:lumMod val="65000"/>
                    <a:lumOff val="35000"/>
                  </a:schemeClr>
                </a:solidFill>
                <a:latin typeface="Segoe UI Light"/>
                <a:cs typeface="Segoe UI Light"/>
              </a:rPr>
              <a:t>pequeños</a:t>
            </a:r>
            <a:r>
              <a:rPr lang="en-US" sz="3600" dirty="0">
                <a:solidFill>
                  <a:schemeClr val="tx1">
                    <a:lumMod val="65000"/>
                    <a:lumOff val="35000"/>
                  </a:schemeClr>
                </a:solidFill>
                <a:latin typeface="Segoe UI Light"/>
                <a:cs typeface="Segoe UI Light"/>
              </a:rPr>
              <a:t> </a:t>
            </a:r>
            <a:r>
              <a:rPr lang="en-US" sz="3600" dirty="0" err="1">
                <a:solidFill>
                  <a:srgbClr val="90CA47"/>
                </a:solidFill>
                <a:latin typeface="Segoe UI" charset="0"/>
                <a:ea typeface="Segoe UI" charset="0"/>
                <a:cs typeface="Segoe UI" charset="0"/>
              </a:rPr>
              <a:t>regalos</a:t>
            </a:r>
            <a:r>
              <a:rPr lang="en-US" sz="3600" dirty="0">
                <a:solidFill>
                  <a:schemeClr val="tx1">
                    <a:lumMod val="65000"/>
                    <a:lumOff val="35000"/>
                  </a:schemeClr>
                </a:solidFill>
                <a:latin typeface="Segoe UI Light"/>
                <a:ea typeface="Segoe UI" charset="0"/>
                <a:cs typeface="Segoe UI Light"/>
              </a:rPr>
              <a:t> (</a:t>
            </a:r>
            <a:r>
              <a:rPr lang="en-US" sz="3600" dirty="0" err="1">
                <a:solidFill>
                  <a:schemeClr val="tx1">
                    <a:lumMod val="65000"/>
                    <a:lumOff val="35000"/>
                  </a:schemeClr>
                </a:solidFill>
                <a:latin typeface="Segoe UI Light"/>
                <a:ea typeface="Segoe UI" charset="0"/>
                <a:cs typeface="Segoe UI Light"/>
              </a:rPr>
              <a:t>detalles</a:t>
            </a:r>
            <a:r>
              <a:rPr lang="en-US" sz="3600" dirty="0">
                <a:solidFill>
                  <a:schemeClr val="tx1">
                    <a:lumMod val="65000"/>
                    <a:lumOff val="35000"/>
                  </a:schemeClr>
                </a:solidFill>
                <a:latin typeface="Segoe UI Light"/>
                <a:ea typeface="Segoe UI" charset="0"/>
                <a:cs typeface="Segoe UI Light"/>
              </a:rPr>
              <a:t>)</a:t>
            </a:r>
            <a:r>
              <a:rPr lang="en-US" sz="3600" dirty="0">
                <a:solidFill>
                  <a:schemeClr val="tx1">
                    <a:lumMod val="65000"/>
                    <a:lumOff val="35000"/>
                  </a:schemeClr>
                </a:solidFill>
                <a:latin typeface="Segoe UI Light"/>
                <a:cs typeface="Segoe UI Light"/>
              </a:rPr>
              <a:t>.</a:t>
            </a:r>
            <a:endParaRPr lang="en-US" sz="3600" kern="0" dirty="0">
              <a:solidFill>
                <a:schemeClr val="tx1">
                  <a:lumMod val="65000"/>
                  <a:lumOff val="35000"/>
                </a:schemeClr>
              </a:solidFill>
              <a:latin typeface="Segoe UI Light"/>
              <a:ea typeface="Segoe UI" pitchFamily="34" charset="0"/>
              <a:cs typeface="Segoe UI Ligh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8654" y="113122"/>
            <a:ext cx="5932258" cy="5143500"/>
          </a:xfrm>
          <a:prstGeom prst="rect">
            <a:avLst/>
          </a:prstGeom>
        </p:spPr>
      </p:pic>
      <p:sp>
        <p:nvSpPr>
          <p:cNvPr id="7" name="Title 22"/>
          <p:cNvSpPr>
            <a:spLocks noGrp="1"/>
          </p:cNvSpPr>
          <p:nvPr>
            <p:ph type="title"/>
          </p:nvPr>
        </p:nvSpPr>
        <p:spPr/>
        <p:txBody>
          <a:bodyPr/>
          <a:lstStyle/>
          <a:p>
            <a:r>
              <a:rPr lang="en-US" dirty="0">
                <a:solidFill>
                  <a:srgbClr val="FFC000"/>
                </a:solidFill>
              </a:rPr>
              <a:t>¿</a:t>
            </a:r>
            <a:r>
              <a:rPr lang="en-US" dirty="0" err="1">
                <a:solidFill>
                  <a:srgbClr val="FFC000"/>
                </a:solidFill>
              </a:rPr>
              <a:t>En</a:t>
            </a:r>
            <a:r>
              <a:rPr lang="en-US" dirty="0">
                <a:solidFill>
                  <a:srgbClr val="FFC000"/>
                </a:solidFill>
              </a:rPr>
              <a:t> </a:t>
            </a:r>
            <a:r>
              <a:rPr lang="en-US" dirty="0" err="1">
                <a:solidFill>
                  <a:srgbClr val="FFC000"/>
                </a:solidFill>
              </a:rPr>
              <a:t>qué</a:t>
            </a:r>
            <a:r>
              <a:rPr lang="en-US" dirty="0">
                <a:solidFill>
                  <a:srgbClr val="FFC000"/>
                </a:solidFill>
              </a:rPr>
              <a:t> </a:t>
            </a:r>
            <a:r>
              <a:rPr lang="en-US" dirty="0" err="1">
                <a:solidFill>
                  <a:srgbClr val="FFC000"/>
                </a:solidFill>
              </a:rPr>
              <a:t>consiste</a:t>
            </a:r>
            <a:r>
              <a:rPr lang="en-US" dirty="0">
                <a:solidFill>
                  <a:srgbClr val="FFC000"/>
                </a:solidFill>
              </a:rPr>
              <a:t>?</a:t>
            </a:r>
          </a:p>
        </p:txBody>
      </p:sp>
    </p:spTree>
    <p:extLst>
      <p:ext uri="{BB962C8B-B14F-4D97-AF65-F5344CB8AC3E}">
        <p14:creationId xmlns:p14="http://schemas.microsoft.com/office/powerpoint/2010/main" val="20156153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p:cNvSpPr/>
          <p:nvPr/>
        </p:nvSpPr>
        <p:spPr>
          <a:xfrm>
            <a:off x="295778" y="1102924"/>
            <a:ext cx="6950567" cy="3139321"/>
          </a:xfrm>
          <a:prstGeom prst="rect">
            <a:avLst/>
          </a:prstGeom>
        </p:spPr>
        <p:txBody>
          <a:bodyPr wrap="square">
            <a:spAutoFit/>
          </a:bodyPr>
          <a:lstStyle/>
          <a:p>
            <a:pPr lvl="0"/>
            <a:r>
              <a:rPr lang="en-US" sz="3000" dirty="0">
                <a:solidFill>
                  <a:schemeClr val="tx1">
                    <a:lumMod val="65000"/>
                    <a:lumOff val="35000"/>
                  </a:schemeClr>
                </a:solidFill>
                <a:latin typeface="Segoe UI Light"/>
                <a:cs typeface="Segoe UI Light"/>
              </a:rPr>
              <a:t>Las </a:t>
            </a:r>
            <a:r>
              <a:rPr lang="en-US" sz="3000" dirty="0" err="1">
                <a:solidFill>
                  <a:schemeClr val="tx1">
                    <a:lumMod val="65000"/>
                    <a:lumOff val="35000"/>
                  </a:schemeClr>
                </a:solidFill>
                <a:latin typeface="Segoe UI Light"/>
                <a:cs typeface="Segoe UI Light"/>
              </a:rPr>
              <a:t>reglas</a:t>
            </a:r>
            <a:r>
              <a:rPr lang="en-US" sz="3000" dirty="0">
                <a:solidFill>
                  <a:schemeClr val="tx1">
                    <a:lumMod val="65000"/>
                    <a:lumOff val="35000"/>
                  </a:schemeClr>
                </a:solidFill>
                <a:latin typeface="Segoe UI Light"/>
                <a:cs typeface="Segoe UI Light"/>
              </a:rPr>
              <a:t> son </a:t>
            </a:r>
            <a:r>
              <a:rPr lang="en-US" sz="3000" dirty="0" err="1">
                <a:solidFill>
                  <a:schemeClr val="tx1">
                    <a:lumMod val="65000"/>
                    <a:lumOff val="35000"/>
                  </a:schemeClr>
                </a:solidFill>
                <a:latin typeface="Segoe UI Light"/>
                <a:cs typeface="Segoe UI Light"/>
              </a:rPr>
              <a:t>sencillas</a:t>
            </a:r>
            <a:r>
              <a:rPr lang="en-US" sz="30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400" dirty="0" err="1">
                <a:solidFill>
                  <a:schemeClr val="tx1">
                    <a:lumMod val="65000"/>
                    <a:lumOff val="35000"/>
                  </a:schemeClr>
                </a:solidFill>
                <a:latin typeface="Segoe UI Light"/>
                <a:cs typeface="Segoe UI Light"/>
              </a:rPr>
              <a:t>Todo</a:t>
            </a:r>
            <a:r>
              <a:rPr lang="en-US" sz="2400" dirty="0">
                <a:solidFill>
                  <a:schemeClr val="tx1">
                    <a:lumMod val="65000"/>
                    <a:lumOff val="35000"/>
                  </a:schemeClr>
                </a:solidFill>
                <a:latin typeface="Segoe UI Light"/>
                <a:cs typeface="Segoe UI Light"/>
              </a:rPr>
              <a:t> el </a:t>
            </a:r>
            <a:r>
              <a:rPr lang="en-US" sz="2400" dirty="0" err="1">
                <a:solidFill>
                  <a:schemeClr val="tx1">
                    <a:lumMod val="65000"/>
                    <a:lumOff val="35000"/>
                  </a:schemeClr>
                </a:solidFill>
                <a:latin typeface="Segoe UI Light"/>
                <a:cs typeface="Segoe UI Light"/>
              </a:rPr>
              <a:t>mundo</a:t>
            </a:r>
            <a:r>
              <a:rPr lang="en-US" sz="2400" dirty="0">
                <a:solidFill>
                  <a:schemeClr val="tx1">
                    <a:lumMod val="65000"/>
                    <a:lumOff val="35000"/>
                  </a:schemeClr>
                </a:solidFill>
                <a:latin typeface="Segoe UI Light"/>
                <a:cs typeface="Segoe UI Light"/>
              </a:rPr>
              <a:t> de pie.</a:t>
            </a:r>
          </a:p>
          <a:p>
            <a:pPr marL="514350" indent="-514350">
              <a:buFont typeface="Arial" panose="020B0604020202020204" pitchFamily="34" charset="0"/>
              <a:buChar char="•"/>
            </a:pPr>
            <a:r>
              <a:rPr lang="en-US" sz="2400" dirty="0" err="1">
                <a:solidFill>
                  <a:schemeClr val="tx1">
                    <a:lumMod val="65000"/>
                    <a:lumOff val="35000"/>
                  </a:schemeClr>
                </a:solidFill>
                <a:latin typeface="Segoe UI Light"/>
                <a:cs typeface="Segoe UI Light"/>
              </a:rPr>
              <a:t>Tendremos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preguntas</a:t>
            </a:r>
            <a:r>
              <a:rPr lang="en-US" sz="2400" dirty="0">
                <a:solidFill>
                  <a:schemeClr val="tx1">
                    <a:lumMod val="65000"/>
                    <a:lumOff val="35000"/>
                  </a:schemeClr>
                </a:solidFill>
                <a:latin typeface="Segoe UI Light"/>
                <a:cs typeface="Segoe UI Light"/>
              </a:rPr>
              <a:t> con </a:t>
            </a:r>
            <a:r>
              <a:rPr lang="en-US" sz="2400" dirty="0" err="1">
                <a:solidFill>
                  <a:schemeClr val="tx1">
                    <a:lumMod val="65000"/>
                    <a:lumOff val="35000"/>
                  </a:schemeClr>
                </a:solidFill>
                <a:latin typeface="Segoe UI Light"/>
                <a:cs typeface="Segoe UI Light"/>
              </a:rPr>
              <a:t>opciones</a:t>
            </a:r>
            <a:r>
              <a:rPr lang="en-US" sz="2400" dirty="0">
                <a:solidFill>
                  <a:schemeClr val="tx1">
                    <a:lumMod val="65000"/>
                    <a:lumOff val="35000"/>
                  </a:schemeClr>
                </a:solidFill>
                <a:latin typeface="Segoe UI Light"/>
                <a:cs typeface="Segoe UI Light"/>
              </a:rPr>
              <a:t> </a:t>
            </a:r>
            <a:r>
              <a:rPr lang="en-US" sz="2400" b="1" dirty="0">
                <a:solidFill>
                  <a:schemeClr val="tx1">
                    <a:lumMod val="65000"/>
                    <a:lumOff val="35000"/>
                  </a:schemeClr>
                </a:solidFill>
                <a:latin typeface="Segoe UI Light"/>
                <a:cs typeface="Segoe UI Light"/>
              </a:rPr>
              <a:t>A y B</a:t>
            </a:r>
            <a:r>
              <a:rPr lang="en-US" sz="2400" dirty="0">
                <a:solidFill>
                  <a:schemeClr val="tx1">
                    <a:lumMod val="65000"/>
                    <a:lumOff val="35000"/>
                  </a:schemeClr>
                </a:solidFill>
                <a:latin typeface="Segoe UI Light"/>
                <a:cs typeface="Segoe UI Light"/>
              </a:rPr>
              <a:t>. Si </a:t>
            </a:r>
            <a:r>
              <a:rPr lang="en-US" sz="2400" dirty="0" err="1">
                <a:solidFill>
                  <a:schemeClr val="tx1">
                    <a:lumMod val="65000"/>
                    <a:lumOff val="35000"/>
                  </a:schemeClr>
                </a:solidFill>
                <a:latin typeface="Segoe UI Light"/>
                <a:cs typeface="Segoe UI Light"/>
              </a:rPr>
              <a:t>piensas</a:t>
            </a:r>
            <a:r>
              <a:rPr lang="en-US" sz="2400" dirty="0">
                <a:solidFill>
                  <a:schemeClr val="tx1">
                    <a:lumMod val="65000"/>
                    <a:lumOff val="35000"/>
                  </a:schemeClr>
                </a:solidFill>
                <a:latin typeface="Segoe UI Light"/>
                <a:cs typeface="Segoe UI Light"/>
              </a:rPr>
              <a:t> que la </a:t>
            </a:r>
            <a:r>
              <a:rPr lang="en-US" sz="2400" dirty="0" err="1">
                <a:solidFill>
                  <a:schemeClr val="tx1">
                    <a:lumMod val="65000"/>
                    <a:lumOff val="35000"/>
                  </a:schemeClr>
                </a:solidFill>
                <a:latin typeface="Segoe UI Light"/>
                <a:cs typeface="Segoe UI Light"/>
              </a:rPr>
              <a:t>respuesta</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es</a:t>
            </a:r>
            <a:r>
              <a:rPr lang="en-US" sz="2400" dirty="0">
                <a:solidFill>
                  <a:schemeClr val="tx1">
                    <a:lumMod val="65000"/>
                    <a:lumOff val="35000"/>
                  </a:schemeClr>
                </a:solidFill>
                <a:latin typeface="Segoe UI Light"/>
                <a:cs typeface="Segoe UI Light"/>
              </a:rPr>
              <a:t> A </a:t>
            </a:r>
            <a:r>
              <a:rPr lang="en-US" sz="2400" b="1" dirty="0" err="1">
                <a:solidFill>
                  <a:schemeClr val="tx1">
                    <a:lumMod val="65000"/>
                    <a:lumOff val="35000"/>
                  </a:schemeClr>
                </a:solidFill>
                <a:latin typeface="Segoe UI Light"/>
                <a:cs typeface="Segoe UI Light"/>
              </a:rPr>
              <a:t>levanta</a:t>
            </a:r>
            <a:r>
              <a:rPr lang="en-US" sz="2400" dirty="0">
                <a:solidFill>
                  <a:schemeClr val="tx1">
                    <a:lumMod val="65000"/>
                    <a:lumOff val="35000"/>
                  </a:schemeClr>
                </a:solidFill>
                <a:latin typeface="Segoe UI Light"/>
                <a:cs typeface="Segoe UI Light"/>
              </a:rPr>
              <a:t> las </a:t>
            </a:r>
            <a:r>
              <a:rPr lang="en-US" sz="2400" dirty="0" err="1">
                <a:solidFill>
                  <a:schemeClr val="tx1">
                    <a:lumMod val="65000"/>
                    <a:lumOff val="35000"/>
                  </a:schemeClr>
                </a:solidFill>
                <a:latin typeface="Segoe UI Light"/>
                <a:cs typeface="Segoe UI Light"/>
              </a:rPr>
              <a:t>manos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en</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caso</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contrario</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mantenlas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hacia</a:t>
            </a:r>
            <a:r>
              <a:rPr lang="en-US" sz="2400" dirty="0">
                <a:solidFill>
                  <a:schemeClr val="tx1">
                    <a:lumMod val="65000"/>
                    <a:lumOff val="35000"/>
                  </a:schemeClr>
                </a:solidFill>
                <a:latin typeface="Segoe UI Light"/>
                <a:cs typeface="Segoe UI Light"/>
              </a:rPr>
              <a:t> </a:t>
            </a:r>
            <a:r>
              <a:rPr lang="en-US" sz="2400" b="1" dirty="0" err="1">
                <a:solidFill>
                  <a:schemeClr val="tx1">
                    <a:lumMod val="65000"/>
                    <a:lumOff val="35000"/>
                  </a:schemeClr>
                </a:solidFill>
                <a:latin typeface="Segoe UI Light"/>
                <a:cs typeface="Segoe UI Light"/>
              </a:rPr>
              <a:t>abajo</a:t>
            </a:r>
            <a:r>
              <a:rPr lang="en-US" sz="24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400" dirty="0">
                <a:solidFill>
                  <a:schemeClr val="tx1">
                    <a:lumMod val="65000"/>
                    <a:lumOff val="35000"/>
                  </a:schemeClr>
                </a:solidFill>
                <a:latin typeface="Segoe UI Light"/>
                <a:cs typeface="Segoe UI Light"/>
              </a:rPr>
              <a:t>Si </a:t>
            </a:r>
            <a:r>
              <a:rPr lang="en-US" sz="2400" dirty="0" err="1">
                <a:solidFill>
                  <a:schemeClr val="tx1">
                    <a:lumMod val="65000"/>
                    <a:lumOff val="35000"/>
                  </a:schemeClr>
                </a:solidFill>
                <a:latin typeface="Segoe UI Light"/>
                <a:cs typeface="Segoe UI Light"/>
              </a:rPr>
              <a:t>aciertas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continuas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si</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fallas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te</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sientas</a:t>
            </a:r>
            <a:r>
              <a:rPr lang="en-US" sz="24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400" dirty="0" err="1">
                <a:solidFill>
                  <a:schemeClr val="tx1">
                    <a:lumMod val="65000"/>
                    <a:lumOff val="35000"/>
                  </a:schemeClr>
                </a:solidFill>
                <a:latin typeface="Segoe UI Light"/>
                <a:cs typeface="Segoe UI Light"/>
              </a:rPr>
              <a:t>Sólo</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los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últimos</a:t>
            </a:r>
            <a:r>
              <a:rPr lang="en-US" sz="2400" dirty="0">
                <a:solidFill>
                  <a:schemeClr val="tx1">
                    <a:lumMod val="65000"/>
                    <a:lumOff val="35000"/>
                  </a:schemeClr>
                </a:solidFill>
                <a:latin typeface="Segoe UI Light"/>
                <a:cs typeface="Segoe UI Light"/>
              </a:rPr>
              <a:t> que se </a:t>
            </a:r>
            <a:r>
              <a:rPr lang="en-US" sz="2400" dirty="0" err="1">
                <a:solidFill>
                  <a:schemeClr val="tx1">
                    <a:lumMod val="65000"/>
                    <a:lumOff val="35000"/>
                  </a:schemeClr>
                </a:solidFill>
                <a:latin typeface="Segoe UI Light"/>
                <a:cs typeface="Segoe UI Light"/>
              </a:rPr>
              <a:t>mantengan</a:t>
            </a:r>
            <a:r>
              <a:rPr lang="en-US" sz="2400" dirty="0">
                <a:solidFill>
                  <a:schemeClr val="tx1">
                    <a:lumMod val="65000"/>
                    <a:lumOff val="35000"/>
                  </a:schemeClr>
                </a:solidFill>
                <a:latin typeface="Segoe UI Light"/>
                <a:cs typeface="Segoe UI Light"/>
              </a:rPr>
              <a:t> de pie </a:t>
            </a:r>
            <a:r>
              <a:rPr lang="en-US" sz="2400" dirty="0" err="1">
                <a:solidFill>
                  <a:schemeClr val="tx1">
                    <a:lumMod val="65000"/>
                    <a:lumOff val="35000"/>
                  </a:schemeClr>
                </a:solidFill>
                <a:latin typeface="Segoe UI Light"/>
                <a:cs typeface="Segoe UI Light"/>
              </a:rPr>
              <a:t>lograrán</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los</a:t>
            </a:r>
            <a:r>
              <a:rPr lang="en-US" sz="2400" dirty="0">
                <a:solidFill>
                  <a:schemeClr val="tx1">
                    <a:lumMod val="65000"/>
                    <a:lumOff val="35000"/>
                  </a:schemeClr>
                </a:solidFill>
                <a:latin typeface="Segoe UI Light"/>
                <a:cs typeface="Segoe UI Light"/>
              </a:rPr>
              <a:t> </a:t>
            </a:r>
            <a:r>
              <a:rPr lang="en-US" sz="2400" dirty="0" err="1">
                <a:solidFill>
                  <a:schemeClr val="tx1">
                    <a:lumMod val="65000"/>
                    <a:lumOff val="35000"/>
                  </a:schemeClr>
                </a:solidFill>
                <a:latin typeface="Segoe UI Light"/>
                <a:cs typeface="Segoe UI Light"/>
              </a:rPr>
              <a:t>premios</a:t>
            </a:r>
            <a:r>
              <a:rPr lang="en-US" sz="2400" dirty="0">
                <a:solidFill>
                  <a:schemeClr val="tx1">
                    <a:lumMod val="65000"/>
                    <a:lumOff val="35000"/>
                  </a:schemeClr>
                </a:solidFill>
                <a:latin typeface="Segoe UI Light"/>
                <a:cs typeface="Segoe UI Light"/>
              </a:rPr>
              <a:t>.</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8654" y="113122"/>
            <a:ext cx="5932258" cy="5143500"/>
          </a:xfrm>
          <a:prstGeom prst="rect">
            <a:avLst/>
          </a:prstGeom>
        </p:spPr>
      </p:pic>
      <p:sp>
        <p:nvSpPr>
          <p:cNvPr id="7" name="Title 22"/>
          <p:cNvSpPr>
            <a:spLocks noGrp="1"/>
          </p:cNvSpPr>
          <p:nvPr>
            <p:ph type="title"/>
          </p:nvPr>
        </p:nvSpPr>
        <p:spPr/>
        <p:txBody>
          <a:bodyPr/>
          <a:lstStyle/>
          <a:p>
            <a:r>
              <a:rPr lang="en-US" dirty="0">
                <a:solidFill>
                  <a:srgbClr val="FFC000"/>
                </a:solidFill>
              </a:rPr>
              <a:t>Las </a:t>
            </a:r>
            <a:r>
              <a:rPr lang="en-US" dirty="0" err="1">
                <a:solidFill>
                  <a:srgbClr val="FFC000"/>
                </a:solidFill>
              </a:rPr>
              <a:t>reglas</a:t>
            </a:r>
            <a:endParaRPr lang="en-US" dirty="0">
              <a:solidFill>
                <a:srgbClr val="FFC000"/>
              </a:solidFill>
            </a:endParaRPr>
          </a:p>
        </p:txBody>
      </p:sp>
      <p:pic>
        <p:nvPicPr>
          <p:cNvPr id="2050" name="Picture 2" descr="http://www.differencebetween.info/sites/default/files/images/6/monkey%281%2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8062" y="1781693"/>
            <a:ext cx="1785938" cy="2328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524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2000" dirty="0">
                <a:solidFill>
                  <a:schemeClr val="tx1"/>
                </a:solidFill>
                <a:latin typeface="Segoe UI" panose="020B0502040204020203" pitchFamily="34" charset="0"/>
                <a:cs typeface="Segoe UI" panose="020B0502040204020203" pitchFamily="34" charset="0"/>
              </a:rPr>
              <a:t>¿</a:t>
            </a:r>
            <a:r>
              <a:rPr lang="en-US" sz="2000" dirty="0" err="1">
                <a:solidFill>
                  <a:schemeClr val="tx1"/>
                </a:solidFill>
                <a:latin typeface="Segoe UI" panose="020B0502040204020203" pitchFamily="34" charset="0"/>
                <a:cs typeface="Segoe UI" panose="020B0502040204020203" pitchFamily="34" charset="0"/>
              </a:rPr>
              <a:t>Qué</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lenguaje</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utilizamos</a:t>
            </a:r>
            <a:r>
              <a:rPr lang="en-US" sz="2000" dirty="0">
                <a:solidFill>
                  <a:schemeClr val="tx1"/>
                </a:solidFill>
                <a:latin typeface="Segoe UI" panose="020B0502040204020203" pitchFamily="34" charset="0"/>
                <a:cs typeface="Segoe UI" panose="020B0502040204020203" pitchFamily="34" charset="0"/>
              </a:rPr>
              <a:t> para </a:t>
            </a:r>
            <a:r>
              <a:rPr lang="en-US" sz="2000" dirty="0" err="1">
                <a:solidFill>
                  <a:schemeClr val="tx1"/>
                </a:solidFill>
                <a:latin typeface="Segoe UI" panose="020B0502040204020203" pitchFamily="34" charset="0"/>
                <a:cs typeface="Segoe UI" panose="020B0502040204020203" pitchFamily="34" charset="0"/>
              </a:rPr>
              <a:t>diseñar</a:t>
            </a:r>
            <a:r>
              <a:rPr lang="en-US" sz="2000" dirty="0">
                <a:solidFill>
                  <a:schemeClr val="tx1"/>
                </a:solidFill>
                <a:latin typeface="Segoe UI" panose="020B0502040204020203" pitchFamily="34" charset="0"/>
                <a:cs typeface="Segoe UI" panose="020B0502040204020203" pitchFamily="34" charset="0"/>
              </a:rPr>
              <a:t> las vistas </a:t>
            </a:r>
            <a:r>
              <a:rPr lang="en-US" sz="2000" dirty="0" err="1">
                <a:solidFill>
                  <a:schemeClr val="tx1"/>
                </a:solidFill>
                <a:latin typeface="Segoe UI" panose="020B0502040204020203" pitchFamily="34" charset="0"/>
                <a:cs typeface="Segoe UI" panose="020B0502040204020203" pitchFamily="34" charset="0"/>
              </a:rPr>
              <a:t>en</a:t>
            </a:r>
            <a:r>
              <a:rPr lang="en-US" sz="2000" dirty="0">
                <a:solidFill>
                  <a:schemeClr val="tx1"/>
                </a:solidFill>
                <a:latin typeface="Segoe UI" panose="020B0502040204020203" pitchFamily="34" charset="0"/>
                <a:cs typeface="Segoe UI" panose="020B0502040204020203" pitchFamily="34" charset="0"/>
              </a:rPr>
              <a:t> Xamarin.Forms?</a:t>
            </a: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XAML</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AXML</a:t>
            </a:r>
          </a:p>
        </p:txBody>
      </p:sp>
    </p:spTree>
    <p:extLst>
      <p:ext uri="{BB962C8B-B14F-4D97-AF65-F5344CB8AC3E}">
        <p14:creationId xmlns:p14="http://schemas.microsoft.com/office/powerpoint/2010/main" val="19191269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0" y="154116"/>
            <a:ext cx="8740142" cy="1035538"/>
          </a:xfrm>
        </p:spPr>
        <p:txBody>
          <a:bodyPr rtlCol="0">
            <a:noAutofit/>
          </a:bodyPr>
          <a:lstStyle/>
          <a:p>
            <a:pPr>
              <a:defRPr/>
            </a:pPr>
            <a:r>
              <a:rPr lang="en-US" sz="2000" dirty="0">
                <a:solidFill>
                  <a:schemeClr val="tx1"/>
                </a:solidFill>
                <a:latin typeface="Segoe UI" panose="020B0502040204020203" pitchFamily="34" charset="0"/>
                <a:cs typeface="Segoe UI" panose="020B0502040204020203" pitchFamily="34" charset="0"/>
              </a:rPr>
              <a:t>¿</a:t>
            </a:r>
            <a:r>
              <a:rPr lang="en-US" sz="2000" dirty="0" err="1">
                <a:solidFill>
                  <a:schemeClr val="tx1"/>
                </a:solidFill>
                <a:latin typeface="Segoe UI" panose="020B0502040204020203" pitchFamily="34" charset="0"/>
                <a:cs typeface="Segoe UI" panose="020B0502040204020203" pitchFamily="34" charset="0"/>
              </a:rPr>
              <a:t>Cuántos</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proyectos</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por</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defecto</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componen</a:t>
            </a:r>
            <a:r>
              <a:rPr lang="en-US" sz="2000" dirty="0">
                <a:solidFill>
                  <a:schemeClr val="tx1"/>
                </a:solidFill>
                <a:latin typeface="Segoe UI" panose="020B0502040204020203" pitchFamily="34" charset="0"/>
                <a:cs typeface="Segoe UI" panose="020B0502040204020203" pitchFamily="34" charset="0"/>
              </a:rPr>
              <a:t> </a:t>
            </a:r>
            <a:r>
              <a:rPr lang="en-US" sz="2000" dirty="0" err="1">
                <a:solidFill>
                  <a:schemeClr val="tx1"/>
                </a:solidFill>
                <a:latin typeface="Segoe UI" panose="020B0502040204020203" pitchFamily="34" charset="0"/>
                <a:cs typeface="Segoe UI" panose="020B0502040204020203" pitchFamily="34" charset="0"/>
              </a:rPr>
              <a:t>una</a:t>
            </a:r>
            <a:r>
              <a:rPr lang="en-US" sz="2000" dirty="0">
                <a:solidFill>
                  <a:schemeClr val="tx1"/>
                </a:solidFill>
                <a:latin typeface="Segoe UI" panose="020B0502040204020203" pitchFamily="34" charset="0"/>
                <a:cs typeface="Segoe UI" panose="020B0502040204020203" pitchFamily="34" charset="0"/>
              </a:rPr>
              <a:t> App </a:t>
            </a:r>
            <a:r>
              <a:rPr lang="en-US" sz="2000" dirty="0" err="1">
                <a:solidFill>
                  <a:schemeClr val="tx1"/>
                </a:solidFill>
                <a:latin typeface="Segoe UI" panose="020B0502040204020203" pitchFamily="34" charset="0"/>
                <a:cs typeface="Segoe UI" panose="020B0502040204020203" pitchFamily="34" charset="0"/>
              </a:rPr>
              <a:t>Xamarin.Forms</a:t>
            </a:r>
            <a:r>
              <a:rPr lang="en-US" sz="2000" dirty="0">
                <a:solidFill>
                  <a:schemeClr val="tx1"/>
                </a:solidFill>
                <a:latin typeface="Segoe UI" panose="020B0502040204020203" pitchFamily="34" charset="0"/>
                <a:cs typeface="Segoe UI" panose="020B0502040204020203" pitchFamily="34" charset="0"/>
              </a:rPr>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3</a:t>
            </a: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4</a:t>
            </a:r>
            <a:endParaRPr lang="en-US" sz="2100" dirty="0">
              <a:latin typeface="Calibri" pitchFamily="34" charset="0"/>
            </a:endParaRPr>
          </a:p>
        </p:txBody>
      </p:sp>
    </p:spTree>
    <p:extLst>
      <p:ext uri="{BB962C8B-B14F-4D97-AF65-F5344CB8AC3E}">
        <p14:creationId xmlns:p14="http://schemas.microsoft.com/office/powerpoint/2010/main" val="26495509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2200" dirty="0">
                <a:solidFill>
                  <a:schemeClr val="tx1"/>
                </a:solidFill>
                <a:latin typeface="Segoe UI" panose="020B0502040204020203" pitchFamily="34" charset="0"/>
                <a:cs typeface="Segoe UI" panose="020B0502040204020203" pitchFamily="34" charset="0"/>
              </a:rPr>
              <a:t>Xamarin.Forms </a:t>
            </a:r>
            <a:r>
              <a:rPr lang="en-US" sz="2200" dirty="0" err="1">
                <a:solidFill>
                  <a:schemeClr val="tx1"/>
                </a:solidFill>
                <a:latin typeface="Segoe UI" panose="020B0502040204020203" pitchFamily="34" charset="0"/>
                <a:cs typeface="Segoe UI" panose="020B0502040204020203" pitchFamily="34" charset="0"/>
              </a:rPr>
              <a:t>crea</a:t>
            </a:r>
            <a:r>
              <a:rPr lang="en-US" sz="2200" dirty="0">
                <a:solidFill>
                  <a:schemeClr val="tx1"/>
                </a:solidFill>
                <a:latin typeface="Segoe UI" panose="020B0502040204020203" pitchFamily="34" charset="0"/>
                <a:cs typeface="Segoe UI" panose="020B0502040204020203" pitchFamily="34" charset="0"/>
              </a:rPr>
              <a:t> un </a:t>
            </a:r>
            <a:r>
              <a:rPr lang="en-US" sz="2200" dirty="0" err="1">
                <a:solidFill>
                  <a:schemeClr val="tx1"/>
                </a:solidFill>
                <a:latin typeface="Segoe UI" panose="020B0502040204020203" pitchFamily="34" charset="0"/>
                <a:cs typeface="Segoe UI" panose="020B0502040204020203" pitchFamily="34" charset="0"/>
              </a:rPr>
              <a:t>único</a:t>
            </a:r>
            <a:r>
              <a:rPr lang="en-US" sz="2200" dirty="0">
                <a:solidFill>
                  <a:schemeClr val="tx1"/>
                </a:solidFill>
                <a:latin typeface="Segoe UI" panose="020B0502040204020203" pitchFamily="34" charset="0"/>
                <a:cs typeface="Segoe UI" panose="020B0502040204020203" pitchFamily="34" charset="0"/>
              </a:rPr>
              <a:t> </a:t>
            </a:r>
            <a:r>
              <a:rPr lang="en-US" sz="2200" dirty="0" err="1">
                <a:solidFill>
                  <a:schemeClr val="tx1"/>
                </a:solidFill>
                <a:latin typeface="Segoe UI" panose="020B0502040204020203" pitchFamily="34" charset="0"/>
                <a:cs typeface="Segoe UI" panose="020B0502040204020203" pitchFamily="34" charset="0"/>
              </a:rPr>
              <a:t>binario</a:t>
            </a:r>
            <a:r>
              <a:rPr lang="en-US" sz="2200" dirty="0">
                <a:solidFill>
                  <a:schemeClr val="tx1"/>
                </a:solidFill>
                <a:latin typeface="Segoe UI" panose="020B0502040204020203" pitchFamily="34" charset="0"/>
                <a:cs typeface="Segoe UI" panose="020B0502040204020203" pitchFamily="34" charset="0"/>
              </a:rPr>
              <a:t> </a:t>
            </a:r>
            <a:r>
              <a:rPr lang="en-US" sz="2200" dirty="0" err="1">
                <a:solidFill>
                  <a:schemeClr val="tx1"/>
                </a:solidFill>
                <a:latin typeface="Segoe UI" panose="020B0502040204020203" pitchFamily="34" charset="0"/>
                <a:cs typeface="Segoe UI" panose="020B0502040204020203" pitchFamily="34" charset="0"/>
              </a:rPr>
              <a:t>válido</a:t>
            </a:r>
            <a:r>
              <a:rPr lang="en-US" sz="2200" dirty="0">
                <a:solidFill>
                  <a:schemeClr val="tx1"/>
                </a:solidFill>
                <a:latin typeface="Segoe UI" panose="020B0502040204020203" pitchFamily="34" charset="0"/>
                <a:cs typeface="Segoe UI" panose="020B0502040204020203" pitchFamily="34" charset="0"/>
              </a:rPr>
              <a:t> para </a:t>
            </a:r>
            <a:r>
              <a:rPr lang="en-US" sz="2200" dirty="0" err="1">
                <a:solidFill>
                  <a:schemeClr val="tx1"/>
                </a:solidFill>
                <a:latin typeface="Segoe UI" panose="020B0502040204020203" pitchFamily="34" charset="0"/>
                <a:cs typeface="Segoe UI" panose="020B0502040204020203" pitchFamily="34" charset="0"/>
              </a:rPr>
              <a:t>todas</a:t>
            </a:r>
            <a:r>
              <a:rPr lang="en-US" sz="2200" dirty="0">
                <a:solidFill>
                  <a:schemeClr val="tx1"/>
                </a:solidFill>
                <a:latin typeface="Segoe UI" panose="020B0502040204020203" pitchFamily="34" charset="0"/>
                <a:cs typeface="Segoe UI" panose="020B0502040204020203" pitchFamily="34" charset="0"/>
              </a:rPr>
              <a:t> las </a:t>
            </a:r>
            <a:r>
              <a:rPr lang="en-US" sz="2200" dirty="0" err="1">
                <a:solidFill>
                  <a:schemeClr val="tx1"/>
                </a:solidFill>
                <a:latin typeface="Segoe UI" panose="020B0502040204020203" pitchFamily="34" charset="0"/>
                <a:cs typeface="Segoe UI" panose="020B0502040204020203" pitchFamily="34" charset="0"/>
              </a:rPr>
              <a:t>plataformas</a:t>
            </a:r>
            <a:endParaRPr lang="en-US" sz="2200" dirty="0">
              <a:solidFill>
                <a:schemeClr val="tx1"/>
              </a:solidFill>
              <a:latin typeface="Segoe UI" panose="020B0502040204020203" pitchFamily="34" charset="0"/>
              <a:cs typeface="Segoe UI" panose="020B0502040204020203" pitchFamily="34" charset="0"/>
            </a:endParaRP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Falso</a:t>
            </a:r>
            <a:endParaRPr lang="en-US" sz="1500" dirty="0">
              <a:latin typeface="Calibri" pitchFamily="34" charset="0"/>
            </a:endParaRPr>
          </a:p>
        </p:txBody>
      </p:sp>
      <p:sp>
        <p:nvSpPr>
          <p:cNvPr id="5" name="TextBox 4"/>
          <p:cNvSpPr txBox="1">
            <a:spLocks noChangeArrowheads="1"/>
          </p:cNvSpPr>
          <p:nvPr/>
        </p:nvSpPr>
        <p:spPr bwMode="auto">
          <a:xfrm>
            <a:off x="4343400" y="1504951"/>
            <a:ext cx="2213689" cy="507831"/>
          </a:xfrm>
          <a:prstGeom prst="rect">
            <a:avLst/>
          </a:prstGeom>
          <a:noFill/>
          <a:ln w="28575">
            <a:solidFill>
              <a:srgbClr val="FFC000"/>
            </a:solidFill>
            <a:miter lim="800000"/>
            <a:headEnd/>
            <a:tailEnd/>
          </a:ln>
        </p:spPr>
        <p:txBody>
          <a:bodyPr wrap="square">
            <a:spAutoFit/>
          </a:bodyPr>
          <a:lstStyle/>
          <a:p>
            <a:pPr algn="ctr"/>
            <a:r>
              <a:rPr lang="en-US" sz="2700" dirty="0">
                <a:latin typeface="Calibri" pitchFamily="34" charset="0"/>
              </a:rPr>
              <a:t>B. </a:t>
            </a:r>
            <a:r>
              <a:rPr lang="en-US" sz="2100" dirty="0" err="1">
                <a:latin typeface="Calibri" pitchFamily="34" charset="0"/>
              </a:rPr>
              <a:t>Verdadero</a:t>
            </a:r>
            <a:endParaRPr lang="en-US" sz="2100" dirty="0">
              <a:latin typeface="Calibri" pitchFamily="34" charset="0"/>
            </a:endParaRPr>
          </a:p>
        </p:txBody>
      </p:sp>
    </p:spTree>
    <p:extLst>
      <p:ext uri="{BB962C8B-B14F-4D97-AF65-F5344CB8AC3E}">
        <p14:creationId xmlns:p14="http://schemas.microsoft.com/office/powerpoint/2010/main" val="13037672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4.69136E-6 L 0.00435 0.36975 " pathEditMode="relative" rAng="0" ptsTypes="AA">
                                      <p:cBhvr>
                                        <p:cTn id="6" dur="2000" fill="hold"/>
                                        <p:tgtEl>
                                          <p:spTgt spid="4"/>
                                        </p:tgtEl>
                                        <p:attrNameLst>
                                          <p:attrName>ppt_x</p:attrName>
                                          <p:attrName>ppt_y</p:attrName>
                                        </p:attrNameLst>
                                      </p:cBhvr>
                                      <p:rCtr x="208" y="184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solidFill>
                  <a:schemeClr val="tx1"/>
                </a:solidFill>
              </a:rPr>
              <a:t>¿Vistas </a:t>
            </a:r>
            <a:r>
              <a:rPr lang="en-US" sz="3000" dirty="0" err="1">
                <a:solidFill>
                  <a:schemeClr val="tx1"/>
                </a:solidFill>
              </a:rPr>
              <a:t>nativas</a:t>
            </a:r>
            <a:r>
              <a:rPr lang="en-US" sz="3000" dirty="0">
                <a:solidFill>
                  <a:schemeClr val="tx1"/>
                </a:solidFill>
              </a:rPr>
              <a:t>?</a:t>
            </a: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dirty="0" err="1">
                <a:latin typeface="Calibri" pitchFamily="34" charset="0"/>
              </a:rPr>
              <a:t>Xamarin.Forms</a:t>
            </a:r>
            <a:endParaRPr lang="en-US"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a:t>
            </a:r>
            <a:r>
              <a:rPr lang="en-US" dirty="0">
                <a:latin typeface="Calibri" pitchFamily="34" charset="0"/>
              </a:rPr>
              <a:t>Xamarin Classic</a:t>
            </a:r>
            <a:endParaRPr lang="en-US" sz="2100" dirty="0">
              <a:latin typeface="Calibri" pitchFamily="34" charset="0"/>
            </a:endParaRPr>
          </a:p>
        </p:txBody>
      </p:sp>
    </p:spTree>
    <p:extLst>
      <p:ext uri="{BB962C8B-B14F-4D97-AF65-F5344CB8AC3E}">
        <p14:creationId xmlns:p14="http://schemas.microsoft.com/office/powerpoint/2010/main" val="3744662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5713"/>
            <a:ext cx="8229600" cy="563700"/>
          </a:xfrm>
        </p:spPr>
        <p:txBody>
          <a:bodyPr rtlCol="0">
            <a:noAutofit/>
          </a:bodyPr>
          <a:lstStyle/>
          <a:p>
            <a:pPr>
              <a:defRPr/>
            </a:pPr>
            <a:r>
              <a:rPr lang="en-US" sz="3000" dirty="0" err="1">
                <a:solidFill>
                  <a:schemeClr val="tx1"/>
                </a:solidFill>
              </a:rPr>
              <a:t>En</a:t>
            </a:r>
            <a:r>
              <a:rPr lang="en-US" sz="3000" dirty="0">
                <a:solidFill>
                  <a:schemeClr val="tx1"/>
                </a:solidFill>
              </a:rPr>
              <a:t> Xamarin.Forms para </a:t>
            </a:r>
            <a:r>
              <a:rPr lang="en-US" sz="3000" dirty="0" err="1">
                <a:solidFill>
                  <a:schemeClr val="tx1"/>
                </a:solidFill>
              </a:rPr>
              <a:t>añadir</a:t>
            </a:r>
            <a:r>
              <a:rPr lang="en-US" sz="3000" dirty="0">
                <a:solidFill>
                  <a:schemeClr val="tx1"/>
                </a:solidFill>
              </a:rPr>
              <a:t> </a:t>
            </a:r>
            <a:r>
              <a:rPr lang="en-US" sz="3000" dirty="0" err="1">
                <a:solidFill>
                  <a:schemeClr val="tx1"/>
                </a:solidFill>
              </a:rPr>
              <a:t>una</a:t>
            </a:r>
            <a:r>
              <a:rPr lang="en-US" sz="3000" dirty="0">
                <a:solidFill>
                  <a:schemeClr val="tx1"/>
                </a:solidFill>
              </a:rPr>
              <a:t> </a:t>
            </a:r>
            <a:r>
              <a:rPr lang="en-US" sz="3000" dirty="0" err="1">
                <a:solidFill>
                  <a:schemeClr val="tx1"/>
                </a:solidFill>
              </a:rPr>
              <a:t>página</a:t>
            </a:r>
            <a:r>
              <a:rPr lang="en-US" sz="3000" dirty="0">
                <a:solidFill>
                  <a:schemeClr val="tx1"/>
                </a:solidFill>
              </a:rPr>
              <a:t> con </a:t>
            </a:r>
            <a:r>
              <a:rPr lang="en-US" sz="3000" dirty="0" err="1">
                <a:solidFill>
                  <a:schemeClr val="tx1"/>
                </a:solidFill>
              </a:rPr>
              <a:t>pestañas</a:t>
            </a:r>
            <a:r>
              <a:rPr lang="en-US" sz="3000" dirty="0">
                <a:solidFill>
                  <a:schemeClr val="tx1"/>
                </a:solidFill>
              </a:rPr>
              <a:t>…</a:t>
            </a:r>
          </a:p>
        </p:txBody>
      </p:sp>
      <p:sp>
        <p:nvSpPr>
          <p:cNvPr id="4" name="TextBox 3"/>
          <p:cNvSpPr txBox="1">
            <a:spLocks noChangeArrowheads="1"/>
          </p:cNvSpPr>
          <p:nvPr/>
        </p:nvSpPr>
        <p:spPr bwMode="auto">
          <a:xfrm>
            <a:off x="1885950" y="1504951"/>
            <a:ext cx="2000250" cy="877163"/>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TabbedPage</a:t>
            </a:r>
            <a:endParaRPr lang="en-US" sz="1500" dirty="0">
              <a:latin typeface="Calibri" pitchFamily="34" charset="0"/>
            </a:endParaRPr>
          </a:p>
        </p:txBody>
      </p:sp>
      <p:sp>
        <p:nvSpPr>
          <p:cNvPr id="5" name="TextBox 4"/>
          <p:cNvSpPr txBox="1">
            <a:spLocks noChangeArrowheads="1"/>
          </p:cNvSpPr>
          <p:nvPr/>
        </p:nvSpPr>
        <p:spPr bwMode="auto">
          <a:xfrm>
            <a:off x="4343400" y="1504951"/>
            <a:ext cx="2213689" cy="830997"/>
          </a:xfrm>
          <a:prstGeom prst="rect">
            <a:avLst/>
          </a:prstGeom>
          <a:noFill/>
          <a:ln w="28575">
            <a:solidFill>
              <a:srgbClr val="FFC000"/>
            </a:solidFill>
            <a:miter lim="800000"/>
            <a:headEnd/>
            <a:tailEnd/>
          </a:ln>
        </p:spPr>
        <p:txBody>
          <a:bodyPr wrap="square">
            <a:spAutoFit/>
          </a:bodyPr>
          <a:lstStyle/>
          <a:p>
            <a:pPr algn="ctr"/>
            <a:r>
              <a:rPr lang="en-US" sz="2700" dirty="0">
                <a:latin typeface="Calibri" pitchFamily="34" charset="0"/>
              </a:rPr>
              <a:t>B. </a:t>
            </a:r>
            <a:r>
              <a:rPr lang="en-US" sz="2100" dirty="0" err="1">
                <a:latin typeface="Calibri" pitchFamily="34" charset="0"/>
              </a:rPr>
              <a:t>MasterDetailPage</a:t>
            </a:r>
            <a:endParaRPr lang="en-US" sz="2100" dirty="0">
              <a:latin typeface="Calibri" pitchFamily="34" charset="0"/>
            </a:endParaRPr>
          </a:p>
        </p:txBody>
      </p:sp>
    </p:spTree>
    <p:extLst>
      <p:ext uri="{BB962C8B-B14F-4D97-AF65-F5344CB8AC3E}">
        <p14:creationId xmlns:p14="http://schemas.microsoft.com/office/powerpoint/2010/main" val="26785384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81657"/>
            <a:ext cx="8229600" cy="563700"/>
          </a:xfrm>
        </p:spPr>
        <p:txBody>
          <a:bodyPr rtlCol="0">
            <a:noAutofit/>
          </a:bodyPr>
          <a:lstStyle/>
          <a:p>
            <a:pPr>
              <a:defRPr/>
            </a:pPr>
            <a:r>
              <a:rPr lang="en-US" sz="3000" dirty="0">
                <a:solidFill>
                  <a:schemeClr val="tx1"/>
                </a:solidFill>
              </a:rPr>
              <a:t>Se </a:t>
            </a:r>
            <a:r>
              <a:rPr lang="en-US" sz="3000" dirty="0" err="1">
                <a:solidFill>
                  <a:schemeClr val="tx1"/>
                </a:solidFill>
              </a:rPr>
              <a:t>debe</a:t>
            </a:r>
            <a:r>
              <a:rPr lang="en-US" sz="3000" dirty="0">
                <a:solidFill>
                  <a:schemeClr val="tx1"/>
                </a:solidFill>
              </a:rPr>
              <a:t> </a:t>
            </a:r>
            <a:r>
              <a:rPr lang="en-US" sz="3000" dirty="0" err="1">
                <a:solidFill>
                  <a:schemeClr val="tx1"/>
                </a:solidFill>
              </a:rPr>
              <a:t>llamar</a:t>
            </a:r>
            <a:r>
              <a:rPr lang="en-US" sz="3000" dirty="0">
                <a:solidFill>
                  <a:schemeClr val="tx1"/>
                </a:solidFill>
              </a:rPr>
              <a:t> a _______________ antes de </a:t>
            </a:r>
            <a:r>
              <a:rPr lang="en-US" sz="3000" dirty="0" err="1">
                <a:solidFill>
                  <a:schemeClr val="tx1"/>
                </a:solidFill>
              </a:rPr>
              <a:t>usar</a:t>
            </a:r>
            <a:r>
              <a:rPr lang="en-US" sz="3000" dirty="0">
                <a:solidFill>
                  <a:schemeClr val="tx1"/>
                </a:solidFill>
              </a:rPr>
              <a:t> Xamarin.Forms</a:t>
            </a: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dirty="0" err="1">
                <a:latin typeface="Calibri" pitchFamily="34" charset="0"/>
              </a:rPr>
              <a:t>Forms.Initialize</a:t>
            </a:r>
            <a:endParaRPr lang="en-US"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a:t>
            </a:r>
            <a:r>
              <a:rPr lang="en-US" dirty="0" err="1">
                <a:latin typeface="Calibri" pitchFamily="34" charset="0"/>
              </a:rPr>
              <a:t>Forms.Init</a:t>
            </a:r>
            <a:endParaRPr lang="en-US" sz="2100" dirty="0">
              <a:latin typeface="Calibri" pitchFamily="34" charset="0"/>
            </a:endParaRPr>
          </a:p>
        </p:txBody>
      </p:sp>
    </p:spTree>
    <p:extLst>
      <p:ext uri="{BB962C8B-B14F-4D97-AF65-F5344CB8AC3E}">
        <p14:creationId xmlns:p14="http://schemas.microsoft.com/office/powerpoint/2010/main" val="4288974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9391" y="2127268"/>
            <a:ext cx="5265218" cy="30162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576286" y="1050188"/>
            <a:ext cx="8228433" cy="895223"/>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No dudéis en preguntar!</a:t>
            </a:r>
          </a:p>
        </p:txBody>
      </p:sp>
    </p:spTree>
    <p:extLst>
      <p:ext uri="{BB962C8B-B14F-4D97-AF65-F5344CB8AC3E}">
        <p14:creationId xmlns:p14="http://schemas.microsoft.com/office/powerpoint/2010/main" val="3819244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1416"/>
            <a:ext cx="8229600" cy="563700"/>
          </a:xfrm>
        </p:spPr>
        <p:txBody>
          <a:bodyPr rtlCol="0">
            <a:noAutofit/>
          </a:bodyPr>
          <a:lstStyle/>
          <a:p>
            <a:pPr>
              <a:defRPr/>
            </a:pPr>
            <a:r>
              <a:rPr lang="en-US" dirty="0">
                <a:solidFill>
                  <a:schemeClr val="tx1"/>
                </a:solidFill>
              </a:rPr>
              <a:t>¿</a:t>
            </a:r>
            <a:r>
              <a:rPr lang="en-US" dirty="0" err="1">
                <a:solidFill>
                  <a:schemeClr val="tx1"/>
                </a:solidFill>
              </a:rPr>
              <a:t>Qué</a:t>
            </a:r>
            <a:r>
              <a:rPr lang="en-US" dirty="0">
                <a:solidFill>
                  <a:schemeClr val="tx1"/>
                </a:solidFill>
              </a:rPr>
              <a:t> patron </a:t>
            </a:r>
            <a:r>
              <a:rPr lang="en-US" dirty="0" err="1">
                <a:solidFill>
                  <a:schemeClr val="tx1"/>
                </a:solidFill>
              </a:rPr>
              <a:t>solemos</a:t>
            </a:r>
            <a:r>
              <a:rPr lang="en-US" dirty="0">
                <a:solidFill>
                  <a:schemeClr val="tx1"/>
                </a:solidFill>
              </a:rPr>
              <a:t> </a:t>
            </a:r>
            <a:r>
              <a:rPr lang="en-US" dirty="0" err="1">
                <a:solidFill>
                  <a:schemeClr val="tx1"/>
                </a:solidFill>
              </a:rPr>
              <a:t>aplicar</a:t>
            </a:r>
            <a:r>
              <a:rPr lang="en-US" dirty="0">
                <a:solidFill>
                  <a:schemeClr val="tx1"/>
                </a:solidFill>
              </a:rPr>
              <a:t> </a:t>
            </a:r>
            <a:r>
              <a:rPr lang="en-US" dirty="0" err="1">
                <a:solidFill>
                  <a:schemeClr val="tx1"/>
                </a:solidFill>
              </a:rPr>
              <a:t>en</a:t>
            </a:r>
            <a:r>
              <a:rPr lang="en-US" dirty="0">
                <a:solidFill>
                  <a:schemeClr val="tx1"/>
                </a:solidFill>
              </a:rPr>
              <a:t> el Desarrollo de </a:t>
            </a:r>
            <a:r>
              <a:rPr lang="en-US" dirty="0" err="1">
                <a:solidFill>
                  <a:schemeClr val="tx1"/>
                </a:solidFill>
              </a:rPr>
              <a:t>nuestras</a:t>
            </a:r>
            <a:r>
              <a:rPr lang="en-US" dirty="0">
                <a:solidFill>
                  <a:schemeClr val="tx1"/>
                </a:solidFill>
              </a:rPr>
              <a:t> Apps Xamarin.Forms?</a:t>
            </a:r>
            <a:endParaRPr lang="en-US" sz="2000" dirty="0">
              <a:solidFill>
                <a:schemeClr val="tx1"/>
              </a:solidFill>
            </a:endParaRP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A. </a:t>
            </a:r>
            <a:r>
              <a:rPr lang="es-ES" sz="1350" dirty="0"/>
              <a:t>MVC</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B. </a:t>
            </a:r>
            <a:r>
              <a:rPr lang="es-ES" sz="1350" dirty="0"/>
              <a:t>MVVM</a:t>
            </a:r>
            <a:endParaRPr lang="en-US" sz="2100" b="1" dirty="0">
              <a:latin typeface="Calibri" pitchFamily="34" charset="0"/>
            </a:endParaRPr>
          </a:p>
        </p:txBody>
      </p:sp>
    </p:spTree>
    <p:extLst>
      <p:ext uri="{BB962C8B-B14F-4D97-AF65-F5344CB8AC3E}">
        <p14:creationId xmlns:p14="http://schemas.microsoft.com/office/powerpoint/2010/main" val="14918368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9769"/>
            <a:ext cx="8229600" cy="563700"/>
          </a:xfrm>
        </p:spPr>
        <p:txBody>
          <a:bodyPr rtlCol="0">
            <a:noAutofit/>
          </a:bodyPr>
          <a:lstStyle/>
          <a:p>
            <a:pPr>
              <a:defRPr/>
            </a:pPr>
            <a:r>
              <a:rPr lang="en-US" dirty="0">
                <a:solidFill>
                  <a:schemeClr val="tx1"/>
                </a:solidFill>
              </a:rPr>
              <a:t>Para </a:t>
            </a:r>
            <a:r>
              <a:rPr lang="en-US" dirty="0" err="1">
                <a:solidFill>
                  <a:schemeClr val="tx1"/>
                </a:solidFill>
              </a:rPr>
              <a:t>establecer</a:t>
            </a:r>
            <a:r>
              <a:rPr lang="en-US" dirty="0">
                <a:solidFill>
                  <a:schemeClr val="tx1"/>
                </a:solidFill>
              </a:rPr>
              <a:t> la </a:t>
            </a:r>
            <a:r>
              <a:rPr lang="en-US" dirty="0" err="1">
                <a:solidFill>
                  <a:schemeClr val="tx1"/>
                </a:solidFill>
              </a:rPr>
              <a:t>página</a:t>
            </a:r>
            <a:r>
              <a:rPr lang="en-US" dirty="0">
                <a:solidFill>
                  <a:schemeClr val="tx1"/>
                </a:solidFill>
              </a:rPr>
              <a:t> a la que se </a:t>
            </a:r>
            <a:r>
              <a:rPr lang="en-US" dirty="0" err="1">
                <a:solidFill>
                  <a:schemeClr val="tx1"/>
                </a:solidFill>
              </a:rPr>
              <a:t>realiza</a:t>
            </a:r>
            <a:r>
              <a:rPr lang="en-US" dirty="0">
                <a:solidFill>
                  <a:schemeClr val="tx1"/>
                </a:solidFill>
              </a:rPr>
              <a:t> la </a:t>
            </a:r>
            <a:r>
              <a:rPr lang="en-US" dirty="0" err="1">
                <a:solidFill>
                  <a:schemeClr val="tx1"/>
                </a:solidFill>
              </a:rPr>
              <a:t>navegación</a:t>
            </a:r>
            <a:r>
              <a:rPr lang="en-US" dirty="0">
                <a:solidFill>
                  <a:schemeClr val="tx1"/>
                </a:solidFill>
              </a:rPr>
              <a:t> </a:t>
            </a:r>
            <a:r>
              <a:rPr lang="en-US" dirty="0" err="1">
                <a:solidFill>
                  <a:schemeClr val="tx1"/>
                </a:solidFill>
              </a:rPr>
              <a:t>inicial</a:t>
            </a:r>
            <a:r>
              <a:rPr lang="en-US" dirty="0">
                <a:solidFill>
                  <a:schemeClr val="tx1"/>
                </a:solidFill>
              </a:rPr>
              <a:t> </a:t>
            </a:r>
            <a:r>
              <a:rPr lang="en-US" dirty="0" err="1">
                <a:solidFill>
                  <a:schemeClr val="tx1"/>
                </a:solidFill>
              </a:rPr>
              <a:t>debemos</a:t>
            </a:r>
            <a:r>
              <a:rPr lang="en-US" dirty="0">
                <a:solidFill>
                  <a:schemeClr val="tx1"/>
                </a:solidFill>
              </a:rPr>
              <a:t> </a:t>
            </a:r>
            <a:r>
              <a:rPr lang="en-US" dirty="0" err="1">
                <a:solidFill>
                  <a:schemeClr val="tx1"/>
                </a:solidFill>
              </a:rPr>
              <a:t>llamar</a:t>
            </a:r>
            <a:r>
              <a:rPr lang="en-US" dirty="0">
                <a:solidFill>
                  <a:schemeClr val="tx1"/>
                </a:solidFill>
              </a:rPr>
              <a:t> a…</a:t>
            </a:r>
          </a:p>
        </p:txBody>
      </p:sp>
      <p:sp>
        <p:nvSpPr>
          <p:cNvPr id="4" name="TextBox 3"/>
          <p:cNvSpPr txBox="1">
            <a:spLocks noChangeArrowheads="1"/>
          </p:cNvSpPr>
          <p:nvPr/>
        </p:nvSpPr>
        <p:spPr bwMode="auto">
          <a:xfrm>
            <a:off x="1885949" y="1504951"/>
            <a:ext cx="2328241" cy="1246495"/>
          </a:xfrm>
          <a:prstGeom prst="rect">
            <a:avLst/>
          </a:prstGeom>
          <a:noFill/>
          <a:ln w="28575">
            <a:solidFill>
              <a:srgbClr val="FFC000"/>
            </a:solidFill>
            <a:miter lim="800000"/>
            <a:headEnd/>
            <a:tailEnd/>
          </a:ln>
        </p:spPr>
        <p:txBody>
          <a:bodyPr wrap="square">
            <a:spAutoFit/>
          </a:bodyPr>
          <a:lstStyle/>
          <a:p>
            <a:pPr algn="ctr"/>
            <a:r>
              <a:rPr lang="en-US" sz="2700" dirty="0">
                <a:latin typeface="Calibri" pitchFamily="34" charset="0"/>
              </a:rPr>
              <a:t>A. </a:t>
            </a:r>
            <a:r>
              <a:rPr lang="en-US" sz="2400" dirty="0" err="1">
                <a:latin typeface="Calibri" pitchFamily="34" charset="0"/>
              </a:rPr>
              <a:t>Application.MainPage</a:t>
            </a:r>
            <a:endParaRPr lang="en-US" sz="1500" dirty="0">
              <a:latin typeface="Calibri" pitchFamily="34" charset="0"/>
            </a:endParaRPr>
          </a:p>
        </p:txBody>
      </p:sp>
      <p:sp>
        <p:nvSpPr>
          <p:cNvPr id="5" name="TextBox 4"/>
          <p:cNvSpPr txBox="1">
            <a:spLocks noChangeArrowheads="1"/>
          </p:cNvSpPr>
          <p:nvPr/>
        </p:nvSpPr>
        <p:spPr bwMode="auto">
          <a:xfrm>
            <a:off x="4343400" y="1504951"/>
            <a:ext cx="2773017" cy="1246495"/>
          </a:xfrm>
          <a:prstGeom prst="rect">
            <a:avLst/>
          </a:prstGeom>
          <a:noFill/>
          <a:ln w="28575">
            <a:solidFill>
              <a:srgbClr val="FFC000"/>
            </a:solidFill>
            <a:miter lim="800000"/>
            <a:headEnd/>
            <a:tailEnd/>
          </a:ln>
        </p:spPr>
        <p:txBody>
          <a:bodyPr wrap="square">
            <a:spAutoFit/>
          </a:bodyPr>
          <a:lstStyle/>
          <a:p>
            <a:pPr algn="ctr"/>
            <a:r>
              <a:rPr lang="en-US" sz="2700" dirty="0">
                <a:latin typeface="Calibri" pitchFamily="34" charset="0"/>
              </a:rPr>
              <a:t>B. </a:t>
            </a:r>
            <a:r>
              <a:rPr lang="en-US" sz="2400" dirty="0" err="1">
                <a:latin typeface="Calibri" pitchFamily="34" charset="0"/>
              </a:rPr>
              <a:t>Application.FirstPage</a:t>
            </a:r>
            <a:endParaRPr lang="en-US" sz="2400" dirty="0">
              <a:latin typeface="Calibri" pitchFamily="34" charset="0"/>
            </a:endParaRPr>
          </a:p>
        </p:txBody>
      </p:sp>
    </p:spTree>
    <p:extLst>
      <p:ext uri="{BB962C8B-B14F-4D97-AF65-F5344CB8AC3E}">
        <p14:creationId xmlns:p14="http://schemas.microsoft.com/office/powerpoint/2010/main" val="4225084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05556E-6 -2.46914E-7 L 0.00434 0.36975 " pathEditMode="relative" rAng="0" ptsTypes="AA">
                                      <p:cBhvr>
                                        <p:cTn id="6" dur="2000" fill="hold"/>
                                        <p:tgtEl>
                                          <p:spTgt spid="4"/>
                                        </p:tgtEl>
                                        <p:attrNameLst>
                                          <p:attrName>ppt_x</p:attrName>
                                          <p:attrName>ppt_y</p:attrName>
                                        </p:attrNameLst>
                                      </p:cBhvr>
                                      <p:rCtr x="208" y="184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2000" dirty="0">
                <a:solidFill>
                  <a:schemeClr val="tx1"/>
                </a:solidFill>
              </a:rPr>
              <a:t>¿</a:t>
            </a:r>
            <a:r>
              <a:rPr lang="en-US" sz="2000" dirty="0" err="1">
                <a:solidFill>
                  <a:schemeClr val="tx1"/>
                </a:solidFill>
              </a:rPr>
              <a:t>Qué</a:t>
            </a:r>
            <a:r>
              <a:rPr lang="en-US" sz="2000" dirty="0">
                <a:solidFill>
                  <a:schemeClr val="tx1"/>
                </a:solidFill>
              </a:rPr>
              <a:t> </a:t>
            </a:r>
            <a:r>
              <a:rPr lang="en-US" sz="2000" dirty="0" err="1">
                <a:solidFill>
                  <a:schemeClr val="tx1"/>
                </a:solidFill>
              </a:rPr>
              <a:t>lenguaje</a:t>
            </a:r>
            <a:r>
              <a:rPr lang="en-US" sz="2000" dirty="0">
                <a:solidFill>
                  <a:schemeClr val="tx1"/>
                </a:solidFill>
              </a:rPr>
              <a:t> </a:t>
            </a:r>
            <a:r>
              <a:rPr lang="en-US" sz="2000" dirty="0" err="1">
                <a:solidFill>
                  <a:schemeClr val="tx1"/>
                </a:solidFill>
              </a:rPr>
              <a:t>utilizamos</a:t>
            </a:r>
            <a:r>
              <a:rPr lang="en-US" sz="2000" dirty="0">
                <a:solidFill>
                  <a:schemeClr val="tx1"/>
                </a:solidFill>
              </a:rPr>
              <a:t> para </a:t>
            </a:r>
            <a:r>
              <a:rPr lang="en-US" sz="2000" dirty="0" err="1">
                <a:solidFill>
                  <a:schemeClr val="tx1"/>
                </a:solidFill>
              </a:rPr>
              <a:t>desarrollar</a:t>
            </a:r>
            <a:r>
              <a:rPr lang="en-US" sz="2000" dirty="0">
                <a:solidFill>
                  <a:schemeClr val="tx1"/>
                </a:solidFill>
              </a:rPr>
              <a:t> la </a:t>
            </a:r>
            <a:r>
              <a:rPr lang="en-US" sz="2000" dirty="0" err="1">
                <a:solidFill>
                  <a:schemeClr val="tx1"/>
                </a:solidFill>
              </a:rPr>
              <a:t>lógica</a:t>
            </a:r>
            <a:r>
              <a:rPr lang="en-US" sz="2000" dirty="0">
                <a:solidFill>
                  <a:schemeClr val="tx1"/>
                </a:solidFill>
              </a:rPr>
              <a:t> </a:t>
            </a:r>
            <a:r>
              <a:rPr lang="en-US" sz="2000" dirty="0" err="1">
                <a:solidFill>
                  <a:schemeClr val="tx1"/>
                </a:solidFill>
              </a:rPr>
              <a:t>en</a:t>
            </a:r>
            <a:r>
              <a:rPr lang="en-US" sz="2000" dirty="0">
                <a:solidFill>
                  <a:schemeClr val="tx1"/>
                </a:solidFill>
              </a:rPr>
              <a:t> Xamarin.Forms?</a:t>
            </a:r>
            <a:endParaRPr lang="en-US" sz="1800" dirty="0">
              <a:solidFill>
                <a:schemeClr val="tx1"/>
              </a:solidFill>
            </a:endParaRP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A. </a:t>
            </a:r>
            <a:r>
              <a:rPr lang="es-ES" sz="1350" dirty="0"/>
              <a:t>C#</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B. </a:t>
            </a:r>
            <a:r>
              <a:rPr lang="es-ES" sz="1350" dirty="0"/>
              <a:t>Varias opciones</a:t>
            </a:r>
            <a:endParaRPr lang="en-US" sz="2100" b="1" dirty="0">
              <a:latin typeface="Calibri" pitchFamily="34" charset="0"/>
            </a:endParaRPr>
          </a:p>
        </p:txBody>
      </p:sp>
    </p:spTree>
    <p:extLst>
      <p:ext uri="{BB962C8B-B14F-4D97-AF65-F5344CB8AC3E}">
        <p14:creationId xmlns:p14="http://schemas.microsoft.com/office/powerpoint/2010/main" val="3353569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2800" dirty="0">
                <a:solidFill>
                  <a:schemeClr val="tx1"/>
                </a:solidFill>
              </a:rPr>
              <a:t>¿</a:t>
            </a:r>
            <a:r>
              <a:rPr lang="en-US" sz="2800" dirty="0" err="1">
                <a:solidFill>
                  <a:schemeClr val="tx1"/>
                </a:solidFill>
              </a:rPr>
              <a:t>Todo</a:t>
            </a:r>
            <a:r>
              <a:rPr lang="en-US" sz="2800" dirty="0">
                <a:solidFill>
                  <a:schemeClr val="tx1"/>
                </a:solidFill>
              </a:rPr>
              <a:t> el </a:t>
            </a:r>
            <a:r>
              <a:rPr lang="en-US" sz="2800" dirty="0" err="1">
                <a:solidFill>
                  <a:schemeClr val="tx1"/>
                </a:solidFill>
              </a:rPr>
              <a:t>código</a:t>
            </a:r>
            <a:r>
              <a:rPr lang="en-US" sz="2800" dirty="0">
                <a:solidFill>
                  <a:schemeClr val="tx1"/>
                </a:solidFill>
              </a:rPr>
              <a:t> de Xamarin </a:t>
            </a:r>
            <a:r>
              <a:rPr lang="en-US" sz="2800" dirty="0" err="1">
                <a:solidFill>
                  <a:schemeClr val="tx1"/>
                </a:solidFill>
              </a:rPr>
              <a:t>es</a:t>
            </a:r>
            <a:r>
              <a:rPr lang="en-US" sz="2800" dirty="0">
                <a:solidFill>
                  <a:schemeClr val="tx1"/>
                </a:solidFill>
              </a:rPr>
              <a:t> 100% </a:t>
            </a:r>
            <a:r>
              <a:rPr lang="en-US" sz="2800" dirty="0" err="1">
                <a:solidFill>
                  <a:schemeClr val="tx1"/>
                </a:solidFill>
              </a:rPr>
              <a:t>compartido</a:t>
            </a:r>
            <a:r>
              <a:rPr lang="en-US" sz="2800" dirty="0">
                <a:solidFill>
                  <a:schemeClr val="tx1"/>
                </a:solidFill>
              </a:rPr>
              <a:t>?</a:t>
            </a: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No</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Si</a:t>
            </a:r>
          </a:p>
        </p:txBody>
      </p:sp>
    </p:spTree>
    <p:extLst>
      <p:ext uri="{BB962C8B-B14F-4D97-AF65-F5344CB8AC3E}">
        <p14:creationId xmlns:p14="http://schemas.microsoft.com/office/powerpoint/2010/main" val="40413413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a:defRPr/>
            </a:pPr>
            <a:r>
              <a:rPr lang="en-US" sz="3000" dirty="0">
                <a:solidFill>
                  <a:schemeClr val="tx1"/>
                </a:solidFill>
              </a:rPr>
              <a:t>¿</a:t>
            </a:r>
            <a:r>
              <a:rPr lang="en-US" sz="3000" dirty="0" err="1">
                <a:solidFill>
                  <a:schemeClr val="tx1"/>
                </a:solidFill>
              </a:rPr>
              <a:t>Qué</a:t>
            </a:r>
            <a:r>
              <a:rPr lang="en-US" sz="3000" dirty="0">
                <a:solidFill>
                  <a:schemeClr val="tx1"/>
                </a:solidFill>
              </a:rPr>
              <a:t> control NO </a:t>
            </a:r>
            <a:r>
              <a:rPr lang="en-US" sz="3000" dirty="0" err="1">
                <a:solidFill>
                  <a:schemeClr val="tx1"/>
                </a:solidFill>
              </a:rPr>
              <a:t>existe</a:t>
            </a:r>
            <a:r>
              <a:rPr lang="en-US" sz="3000" dirty="0">
                <a:solidFill>
                  <a:schemeClr val="tx1"/>
                </a:solidFill>
              </a:rPr>
              <a:t> </a:t>
            </a:r>
            <a:r>
              <a:rPr lang="en-US" sz="3000" dirty="0" err="1">
                <a:solidFill>
                  <a:schemeClr val="tx1"/>
                </a:solidFill>
              </a:rPr>
              <a:t>en</a:t>
            </a:r>
            <a:r>
              <a:rPr lang="en-US" sz="3000" dirty="0">
                <a:solidFill>
                  <a:schemeClr val="tx1"/>
                </a:solidFill>
              </a:rPr>
              <a:t> Xamarin.Forms?</a:t>
            </a:r>
            <a:endParaRPr lang="en-US" dirty="0">
              <a:solidFill>
                <a:schemeClr val="tx1"/>
              </a:solidFill>
            </a:endParaRP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A. </a:t>
            </a:r>
            <a:r>
              <a:rPr lang="es-ES" sz="1350" dirty="0" err="1"/>
              <a:t>ListView</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B. </a:t>
            </a:r>
            <a:r>
              <a:rPr lang="es-ES" sz="1350" dirty="0" err="1"/>
              <a:t>ListBox</a:t>
            </a:r>
            <a:endParaRPr lang="en-US" sz="2100" b="1" dirty="0">
              <a:latin typeface="Calibri" pitchFamily="34" charset="0"/>
            </a:endParaRPr>
          </a:p>
        </p:txBody>
      </p:sp>
    </p:spTree>
    <p:extLst>
      <p:ext uri="{BB962C8B-B14F-4D97-AF65-F5344CB8AC3E}">
        <p14:creationId xmlns:p14="http://schemas.microsoft.com/office/powerpoint/2010/main" val="9405945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dirty="0">
                <a:solidFill>
                  <a:schemeClr val="tx1"/>
                </a:solidFill>
              </a:rPr>
              <a:t>¿</a:t>
            </a:r>
            <a:r>
              <a:rPr lang="en-US" dirty="0" err="1">
                <a:solidFill>
                  <a:schemeClr val="tx1"/>
                </a:solidFill>
              </a:rPr>
              <a:t>Cómo</a:t>
            </a:r>
            <a:r>
              <a:rPr lang="en-US" dirty="0">
                <a:solidFill>
                  <a:schemeClr val="tx1"/>
                </a:solidFill>
              </a:rPr>
              <a:t> </a:t>
            </a:r>
            <a:r>
              <a:rPr lang="en-US" dirty="0" err="1">
                <a:solidFill>
                  <a:schemeClr val="tx1"/>
                </a:solidFill>
              </a:rPr>
              <a:t>establecemos</a:t>
            </a:r>
            <a:r>
              <a:rPr lang="en-US" dirty="0">
                <a:solidFill>
                  <a:schemeClr val="tx1"/>
                </a:solidFill>
              </a:rPr>
              <a:t> el context </a:t>
            </a:r>
            <a:r>
              <a:rPr lang="en-US" dirty="0" err="1">
                <a:solidFill>
                  <a:schemeClr val="tx1"/>
                </a:solidFill>
              </a:rPr>
              <a:t>en</a:t>
            </a:r>
            <a:r>
              <a:rPr lang="en-US" dirty="0">
                <a:solidFill>
                  <a:schemeClr val="tx1"/>
                </a:solidFill>
              </a:rPr>
              <a:t> Xamarin.Forms?</a:t>
            </a:r>
          </a:p>
        </p:txBody>
      </p:sp>
      <p:sp>
        <p:nvSpPr>
          <p:cNvPr id="4" name="TextBox 3"/>
          <p:cNvSpPr txBox="1">
            <a:spLocks noChangeArrowheads="1"/>
          </p:cNvSpPr>
          <p:nvPr/>
        </p:nvSpPr>
        <p:spPr bwMode="auto">
          <a:xfrm>
            <a:off x="1885950" y="1504951"/>
            <a:ext cx="2000250" cy="815608"/>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A. </a:t>
            </a:r>
            <a:r>
              <a:rPr lang="en-US" sz="2000" dirty="0" err="1">
                <a:latin typeface="Calibri" pitchFamily="34" charset="0"/>
              </a:rPr>
              <a:t>BindingContext</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dirty="0">
                <a:latin typeface="Calibri" pitchFamily="34" charset="0"/>
              </a:rPr>
              <a:t>B. </a:t>
            </a:r>
            <a:r>
              <a:rPr lang="en-US" sz="2100" dirty="0" err="1">
                <a:latin typeface="Calibri" pitchFamily="34" charset="0"/>
              </a:rPr>
              <a:t>DataContext</a:t>
            </a:r>
            <a:endParaRPr lang="en-US" sz="2100" dirty="0">
              <a:latin typeface="Calibri" pitchFamily="34" charset="0"/>
            </a:endParaRPr>
          </a:p>
        </p:txBody>
      </p:sp>
    </p:spTree>
    <p:extLst>
      <p:ext uri="{BB962C8B-B14F-4D97-AF65-F5344CB8AC3E}">
        <p14:creationId xmlns:p14="http://schemas.microsoft.com/office/powerpoint/2010/main" val="5823868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dirty="0">
                <a:solidFill>
                  <a:schemeClr val="tx1"/>
                </a:solidFill>
              </a:rPr>
              <a:t>¿Se </a:t>
            </a:r>
            <a:r>
              <a:rPr lang="en-US" dirty="0" err="1">
                <a:solidFill>
                  <a:schemeClr val="tx1"/>
                </a:solidFill>
              </a:rPr>
              <a:t>tiene</a:t>
            </a:r>
            <a:r>
              <a:rPr lang="en-US" dirty="0">
                <a:solidFill>
                  <a:schemeClr val="tx1"/>
                </a:solidFill>
              </a:rPr>
              <a:t> 100% de </a:t>
            </a:r>
            <a:r>
              <a:rPr lang="en-US" dirty="0" err="1">
                <a:solidFill>
                  <a:schemeClr val="tx1"/>
                </a:solidFill>
              </a:rPr>
              <a:t>acceso</a:t>
            </a:r>
            <a:r>
              <a:rPr lang="en-US" dirty="0">
                <a:solidFill>
                  <a:schemeClr val="tx1"/>
                </a:solidFill>
              </a:rPr>
              <a:t> a APIs </a:t>
            </a:r>
            <a:r>
              <a:rPr lang="en-US" dirty="0" err="1">
                <a:solidFill>
                  <a:schemeClr val="tx1"/>
                </a:solidFill>
              </a:rPr>
              <a:t>nativas</a:t>
            </a:r>
            <a:r>
              <a:rPr lang="en-US" dirty="0">
                <a:solidFill>
                  <a:schemeClr val="tx1"/>
                </a:solidFill>
              </a:rPr>
              <a:t> con Xamarin?</a:t>
            </a:r>
            <a:endParaRPr lang="en-US" sz="2000" dirty="0">
              <a:solidFill>
                <a:schemeClr val="tx1"/>
              </a:solidFill>
            </a:endParaRPr>
          </a:p>
        </p:txBody>
      </p:sp>
      <p:sp>
        <p:nvSpPr>
          <p:cNvPr id="4" name="TextBox 3"/>
          <p:cNvSpPr txBox="1">
            <a:spLocks noChangeArrowheads="1"/>
          </p:cNvSpPr>
          <p:nvPr/>
        </p:nvSpPr>
        <p:spPr bwMode="auto">
          <a:xfrm>
            <a:off x="188595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A. </a:t>
            </a:r>
            <a:r>
              <a:rPr lang="es-ES" sz="1350" dirty="0"/>
              <a:t>No!</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C000"/>
            </a:solidFill>
            <a:miter lim="800000"/>
            <a:headEnd/>
            <a:tailEnd/>
          </a:ln>
        </p:spPr>
        <p:txBody>
          <a:bodyPr>
            <a:spAutoFit/>
          </a:bodyPr>
          <a:lstStyle/>
          <a:p>
            <a:pPr algn="ctr"/>
            <a:r>
              <a:rPr lang="en-US" sz="2700" b="1" dirty="0">
                <a:latin typeface="Calibri" pitchFamily="34" charset="0"/>
              </a:rPr>
              <a:t>B. </a:t>
            </a:r>
            <a:r>
              <a:rPr lang="es-ES" sz="1350" dirty="0"/>
              <a:t>Si!</a:t>
            </a:r>
            <a:endParaRPr lang="en-US" sz="2100" b="1" dirty="0">
              <a:latin typeface="Calibri" pitchFamily="34" charset="0"/>
            </a:endParaRPr>
          </a:p>
        </p:txBody>
      </p:sp>
    </p:spTree>
    <p:extLst>
      <p:ext uri="{BB962C8B-B14F-4D97-AF65-F5344CB8AC3E}">
        <p14:creationId xmlns:p14="http://schemas.microsoft.com/office/powerpoint/2010/main" val="37365690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rgbClr val="FFC000"/>
                </a:solidFill>
              </a:rPr>
              <a:t>Enhorabuena!</a:t>
            </a:r>
          </a:p>
        </p:txBody>
      </p:sp>
      <p:sp>
        <p:nvSpPr>
          <p:cNvPr id="3" name="Marcador de texto 2"/>
          <p:cNvSpPr>
            <a:spLocks noGrp="1"/>
          </p:cNvSpPr>
          <p:nvPr>
            <p:ph type="body" sz="quarter" idx="10"/>
          </p:nvPr>
        </p:nvSpPr>
        <p:spPr>
          <a:xfrm>
            <a:off x="5031533" y="903685"/>
            <a:ext cx="4112467" cy="4239815"/>
          </a:xfrm>
        </p:spPr>
        <p:txBody>
          <a:bodyPr/>
          <a:lstStyle/>
          <a:p>
            <a:pPr>
              <a:buNone/>
            </a:pPr>
            <a:r>
              <a:rPr lang="es-ES" sz="4400" b="0" dirty="0">
                <a:latin typeface="Segoe UI" panose="020B0502040204020203" pitchFamily="34" charset="0"/>
                <a:cs typeface="Segoe UI" panose="020B0502040204020203" pitchFamily="34" charset="0"/>
              </a:rPr>
              <a:t>Has sido de los últimos superviviente en pie!</a:t>
            </a:r>
          </a:p>
        </p:txBody>
      </p:sp>
      <p:pic>
        <p:nvPicPr>
          <p:cNvPr id="2050" name="Picture 2" descr="Resultado de imagen de monkey happ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00187"/>
            <a:ext cx="4857750" cy="364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04703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ES" dirty="0"/>
              <a:t>Gracias a todos!</a:t>
            </a:r>
          </a:p>
        </p:txBody>
      </p:sp>
      <p:sp>
        <p:nvSpPr>
          <p:cNvPr id="3" name="Text Placeholder 2"/>
          <p:cNvSpPr>
            <a:spLocks noGrp="1"/>
          </p:cNvSpPr>
          <p:nvPr>
            <p:ph type="subTitle" idx="1"/>
          </p:nvPr>
        </p:nvSpPr>
        <p:spPr/>
        <p:txBody>
          <a:bodyPr/>
          <a:lstStyle/>
          <a:p>
            <a:r>
              <a:rPr lang="es-ES" dirty="0"/>
              <a:t>Hasta la próxima!</a:t>
            </a:r>
          </a:p>
        </p:txBody>
      </p:sp>
    </p:spTree>
    <p:extLst>
      <p:ext uri="{BB962C8B-B14F-4D97-AF65-F5344CB8AC3E}">
        <p14:creationId xmlns:p14="http://schemas.microsoft.com/office/powerpoint/2010/main" val="2544752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836428"/>
            <a:ext cx="8228433" cy="316850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4800" spc="-300" dirty="0">
                <a:solidFill>
                  <a:schemeClr val="accent2">
                    <a:lumMod val="75000"/>
                  </a:schemeClr>
                </a:solidFill>
              </a:rPr>
              <a:t>Por si alguien, no tiene material:</a:t>
            </a:r>
          </a:p>
          <a:p>
            <a:pPr algn="ctr"/>
            <a:r>
              <a:rPr lang="es-ES" sz="6000" dirty="0">
                <a:hlinkClick r:id="rId3"/>
              </a:rPr>
              <a:t>https://goo.gl/nT7qqL</a:t>
            </a:r>
            <a:endParaRPr lang="es-ES" sz="6000" dirty="0"/>
          </a:p>
          <a:p>
            <a:pPr algn="ctr"/>
            <a:r>
              <a:rPr lang="es-ES" sz="6000" dirty="0">
                <a:hlinkClick r:id="rId4"/>
              </a:rPr>
              <a:t>https://goo.gl/Qnt2ME</a:t>
            </a:r>
            <a:endParaRPr lang="es-ES" sz="6000" dirty="0"/>
          </a:p>
          <a:p>
            <a:pPr algn="ctr"/>
            <a:endParaRPr lang="es-ES_tradnl" sz="5882" spc="-300" dirty="0">
              <a:solidFill>
                <a:schemeClr val="accent2">
                  <a:lumMod val="75000"/>
                </a:schemeClr>
              </a:solidFill>
            </a:endParaRPr>
          </a:p>
        </p:txBody>
      </p:sp>
    </p:spTree>
    <p:extLst>
      <p:ext uri="{BB962C8B-B14F-4D97-AF65-F5344CB8AC3E}">
        <p14:creationId xmlns:p14="http://schemas.microsoft.com/office/powerpoint/2010/main" val="72317897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1364639"/>
            <a:ext cx="8228433" cy="1740068"/>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Primero, repasemos conceptos básicos</a:t>
            </a:r>
          </a:p>
        </p:txBody>
      </p:sp>
    </p:spTree>
    <p:extLst>
      <p:ext uri="{BB962C8B-B14F-4D97-AF65-F5344CB8AC3E}">
        <p14:creationId xmlns:p14="http://schemas.microsoft.com/office/powerpoint/2010/main" val="393192512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784" y="372885"/>
            <a:ext cx="8228433" cy="857129"/>
          </a:xfrm>
        </p:spPr>
        <p:txBody>
          <a:bodyPr/>
          <a:lstStyle/>
          <a:p>
            <a:pPr algn="ctr"/>
            <a:r>
              <a:rPr lang="en-US" sz="2400" dirty="0"/>
              <a:t>Xamarin – </a:t>
            </a:r>
            <a:r>
              <a:rPr lang="en-US" sz="2400" dirty="0" err="1"/>
              <a:t>Solución</a:t>
            </a:r>
            <a:r>
              <a:rPr lang="en-US" sz="2400" dirty="0"/>
              <a:t> </a:t>
            </a:r>
            <a:r>
              <a:rPr lang="en-US" sz="2400" dirty="0" err="1"/>
              <a:t>completa</a:t>
            </a:r>
            <a:r>
              <a:rPr lang="en-US" sz="2400" dirty="0"/>
              <a:t> para el Desarrollo </a:t>
            </a:r>
            <a:r>
              <a:rPr lang="en-US" sz="2400" dirty="0" err="1"/>
              <a:t>móvil</a:t>
            </a:r>
            <a:endParaRPr lang="en-US" sz="2400" dirty="0"/>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1568706" y="2245384"/>
            <a:ext cx="13714055" cy="171426"/>
          </a:xfrm>
          <a:prstGeom prst="rect">
            <a:avLst/>
          </a:prstGeom>
        </p:spPr>
      </p:pic>
      <p:pic>
        <p:nvPicPr>
          <p:cNvPr id="7" name="Picture 6"/>
          <p:cNvPicPr>
            <a:picLocks noChangeAspect="1"/>
          </p:cNvPicPr>
          <p:nvPr/>
        </p:nvPicPr>
        <p:blipFill>
          <a:blip r:embed="rId4"/>
          <a:stretch>
            <a:fillRect/>
          </a:stretch>
        </p:blipFill>
        <p:spPr>
          <a:xfrm>
            <a:off x="1722198" y="1737699"/>
            <a:ext cx="1940910" cy="1976317"/>
          </a:xfrm>
          <a:prstGeom prst="rect">
            <a:avLst/>
          </a:prstGeom>
        </p:spPr>
      </p:pic>
      <p:pic>
        <p:nvPicPr>
          <p:cNvPr id="8" name="Picture 7"/>
          <p:cNvPicPr>
            <a:picLocks noChangeAspect="1"/>
          </p:cNvPicPr>
          <p:nvPr/>
        </p:nvPicPr>
        <p:blipFill>
          <a:blip r:embed="rId5"/>
          <a:stretch>
            <a:fillRect/>
          </a:stretch>
        </p:blipFill>
        <p:spPr>
          <a:xfrm>
            <a:off x="3606427" y="1737699"/>
            <a:ext cx="1937692" cy="1976317"/>
          </a:xfrm>
          <a:prstGeom prst="rect">
            <a:avLst/>
          </a:prstGeom>
        </p:spPr>
      </p:pic>
      <p:pic>
        <p:nvPicPr>
          <p:cNvPr id="9" name="Picture 8"/>
          <p:cNvPicPr>
            <a:picLocks noChangeAspect="1"/>
          </p:cNvPicPr>
          <p:nvPr/>
        </p:nvPicPr>
        <p:blipFill>
          <a:blip r:embed="rId6"/>
          <a:stretch>
            <a:fillRect/>
          </a:stretch>
        </p:blipFill>
        <p:spPr>
          <a:xfrm>
            <a:off x="-162032" y="1737699"/>
            <a:ext cx="1940910" cy="1976317"/>
          </a:xfrm>
          <a:prstGeom prst="rect">
            <a:avLst/>
          </a:prstGeom>
        </p:spPr>
      </p:pic>
      <p:pic>
        <p:nvPicPr>
          <p:cNvPr id="10" name="Picture 9"/>
          <p:cNvPicPr>
            <a:picLocks noChangeAspect="1"/>
          </p:cNvPicPr>
          <p:nvPr/>
        </p:nvPicPr>
        <p:blipFill>
          <a:blip r:embed="rId7"/>
          <a:stretch>
            <a:fillRect/>
          </a:stretch>
        </p:blipFill>
        <p:spPr>
          <a:xfrm>
            <a:off x="7371671" y="1737699"/>
            <a:ext cx="1940910" cy="1976317"/>
          </a:xfrm>
          <a:prstGeom prst="rect">
            <a:avLst/>
          </a:prstGeom>
        </p:spPr>
      </p:pic>
      <p:pic>
        <p:nvPicPr>
          <p:cNvPr id="11" name="Picture 10"/>
          <p:cNvPicPr>
            <a:picLocks noChangeAspect="1"/>
          </p:cNvPicPr>
          <p:nvPr/>
        </p:nvPicPr>
        <p:blipFill>
          <a:blip r:embed="rId8"/>
          <a:stretch>
            <a:fillRect/>
          </a:stretch>
        </p:blipFill>
        <p:spPr>
          <a:xfrm>
            <a:off x="5487440" y="1737699"/>
            <a:ext cx="1940910" cy="1976317"/>
          </a:xfrm>
          <a:prstGeom prst="rect">
            <a:avLst/>
          </a:prstGeom>
        </p:spPr>
      </p:pic>
      <p:sp>
        <p:nvSpPr>
          <p:cNvPr id="12" name="Rectangle 11"/>
          <p:cNvSpPr/>
          <p:nvPr/>
        </p:nvSpPr>
        <p:spPr bwMode="auto">
          <a:xfrm>
            <a:off x="1" y="2924495"/>
            <a:ext cx="9144000" cy="111426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8570" tIns="68570" rIns="25717" bIns="25717" rtlCol="0" anchor="b" anchorCtr="0"/>
          <a:lstStyle/>
          <a:p>
            <a:pPr algn="ctr" defTabSz="699188"/>
            <a:endParaRPr lang="en-US" sz="6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60138" y="3170141"/>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Develop</a:t>
            </a:r>
          </a:p>
        </p:txBody>
      </p:sp>
      <p:sp>
        <p:nvSpPr>
          <p:cNvPr id="14" name="TextBox 13"/>
          <p:cNvSpPr txBox="1"/>
          <p:nvPr/>
        </p:nvSpPr>
        <p:spPr>
          <a:xfrm>
            <a:off x="1944368"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Testear</a:t>
            </a:r>
            <a:endParaRPr lang="en-US" dirty="0">
              <a:gradFill>
                <a:gsLst>
                  <a:gs pos="2917">
                    <a:schemeClr val="tx1"/>
                  </a:gs>
                  <a:gs pos="30000">
                    <a:schemeClr val="tx1"/>
                  </a:gs>
                </a:gsLst>
                <a:lin ang="5400000" scaled="0"/>
              </a:gradFill>
            </a:endParaRPr>
          </a:p>
        </p:txBody>
      </p:sp>
      <p:sp>
        <p:nvSpPr>
          <p:cNvPr id="15" name="TextBox 14"/>
          <p:cNvSpPr txBox="1"/>
          <p:nvPr/>
        </p:nvSpPr>
        <p:spPr>
          <a:xfrm>
            <a:off x="3825829"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Build</a:t>
            </a:r>
          </a:p>
        </p:txBody>
      </p:sp>
      <p:sp>
        <p:nvSpPr>
          <p:cNvPr id="16" name="TextBox 15"/>
          <p:cNvSpPr txBox="1"/>
          <p:nvPr/>
        </p:nvSpPr>
        <p:spPr>
          <a:xfrm>
            <a:off x="5712752" y="3243184"/>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Distribuir</a:t>
            </a:r>
            <a:endParaRPr lang="en-US" dirty="0">
              <a:gradFill>
                <a:gsLst>
                  <a:gs pos="2917">
                    <a:schemeClr val="tx1"/>
                  </a:gs>
                  <a:gs pos="30000">
                    <a:schemeClr val="tx1"/>
                  </a:gs>
                </a:gsLst>
                <a:lin ang="5400000" scaled="0"/>
              </a:gradFill>
            </a:endParaRPr>
          </a:p>
        </p:txBody>
      </p:sp>
      <p:sp>
        <p:nvSpPr>
          <p:cNvPr id="17" name="TextBox 16"/>
          <p:cNvSpPr txBox="1"/>
          <p:nvPr/>
        </p:nvSpPr>
        <p:spPr>
          <a:xfrm>
            <a:off x="7596983" y="3223027"/>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Monitorear</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16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TotalTime>
  <Words>2468</Words>
  <Application>Microsoft Office PowerPoint</Application>
  <PresentationFormat>Presentación en pantalla (16:9)</PresentationFormat>
  <Paragraphs>585</Paragraphs>
  <Slides>68</Slides>
  <Notes>39</Notes>
  <HiddenSlides>0</HiddenSlides>
  <MMClips>1</MMClips>
  <ScaleCrop>false</ScaleCrop>
  <HeadingPairs>
    <vt:vector size="6" baseType="variant">
      <vt:variant>
        <vt:lpstr>Fuentes usadas</vt:lpstr>
      </vt:variant>
      <vt:variant>
        <vt:i4>17</vt:i4>
      </vt:variant>
      <vt:variant>
        <vt:lpstr>Tema</vt:lpstr>
      </vt:variant>
      <vt:variant>
        <vt:i4>1</vt:i4>
      </vt:variant>
      <vt:variant>
        <vt:lpstr>Títulos de diapositiva</vt:lpstr>
      </vt:variant>
      <vt:variant>
        <vt:i4>68</vt:i4>
      </vt:variant>
    </vt:vector>
  </HeadingPairs>
  <TitlesOfParts>
    <vt:vector size="86" baseType="lpstr">
      <vt:lpstr>Gulim</vt:lpstr>
      <vt:lpstr>Helvetica Light</vt:lpstr>
      <vt:lpstr>Segoe UI</vt:lpstr>
      <vt:lpstr>Arial</vt:lpstr>
      <vt:lpstr>Wingdings</vt:lpstr>
      <vt:lpstr>Roboto</vt:lpstr>
      <vt:lpstr>Segoe UI Semibold</vt:lpstr>
      <vt:lpstr>Myriad Pro</vt:lpstr>
      <vt:lpstr>Exo</vt:lpstr>
      <vt:lpstr>Calibri</vt:lpstr>
      <vt:lpstr>Consolas</vt:lpstr>
      <vt:lpstr>Times New Roman</vt:lpstr>
      <vt:lpstr>Neo Sans Std Medium</vt:lpstr>
      <vt:lpstr>Helvetica</vt:lpstr>
      <vt:lpstr>Segoe UI Light</vt:lpstr>
      <vt:lpstr>Segoe UI </vt:lpstr>
      <vt:lpstr>Segoe UI Semilight</vt:lpstr>
      <vt:lpstr>Simple Light</vt:lpstr>
      <vt:lpstr>Taller Xamarin</vt:lpstr>
      <vt:lpstr>Javier Suárez Ruiz</vt:lpstr>
      <vt:lpstr>El taller</vt:lpstr>
      <vt:lpstr>Presentación de PowerPoint</vt:lpstr>
      <vt:lpstr>La App</vt:lpstr>
      <vt:lpstr>Presentación de PowerPoint</vt:lpstr>
      <vt:lpstr>Presentación de PowerPoint</vt:lpstr>
      <vt:lpstr>Presentación de PowerPoint</vt:lpstr>
      <vt:lpstr>Xamarin – Solución completa para el Desarrollo móvil</vt:lpstr>
      <vt:lpstr>Código nativo</vt:lpstr>
      <vt:lpstr>Escribe una vez, corre en todos</vt:lpstr>
      <vt:lpstr>El enfoque de Xamarin</vt:lpstr>
      <vt:lpstr>Xamarin + Xamarin.Forms</vt:lpstr>
      <vt:lpstr>El enfoque de Xamarin</vt:lpstr>
      <vt:lpstr>Presentación de PowerPoint</vt:lpstr>
      <vt:lpstr>Rendimiento nativo</vt:lpstr>
      <vt:lpstr>Open Source – open.xamarin.com</vt:lpstr>
      <vt:lpstr>C# mola</vt:lpstr>
      <vt:lpstr>C# mola</vt:lpstr>
      <vt:lpstr>¿Cómo funciona es Xamarin?</vt:lpstr>
      <vt:lpstr>Windows APIs</vt:lpstr>
      <vt:lpstr>iOS – Acceso al 100% de las APIs</vt:lpstr>
      <vt:lpstr>Android – Acceso al 100%de las  APIs</vt:lpstr>
      <vt:lpstr>Cualquier cosa que puedas hacer con Objective-C, Swift, o Java se puede hacer con C# y Visual Studio con Xamarin.</vt:lpstr>
      <vt:lpstr>La clave, compartir código</vt:lpstr>
      <vt:lpstr>Presentación de PowerPoint</vt:lpstr>
      <vt:lpstr>Conoce Xamarin.Forms</vt:lpstr>
      <vt:lpstr>Xamarin + Xamarin.Forms</vt:lpstr>
      <vt:lpstr>¿Qué se incluye?</vt:lpstr>
      <vt:lpstr>Layouts</vt:lpstr>
      <vt:lpstr>Controles</vt:lpstr>
      <vt:lpstr>A practicar: Vistas básicas</vt:lpstr>
      <vt:lpstr>Presentación de PowerPoint</vt:lpstr>
      <vt:lpstr>Presentación de PowerPoint</vt:lpstr>
      <vt:lpstr>Presentación de PowerPoint</vt:lpstr>
      <vt:lpstr>Presentación de PowerPoint</vt:lpstr>
      <vt:lpstr>Continuamos: MVVM</vt:lpstr>
      <vt:lpstr>Código específico de plataforma</vt:lpstr>
      <vt:lpstr>RAZONES PARA EXTENDER XAMARIN.FORMS</vt:lpstr>
      <vt:lpstr>SERVICIOS PERSONALIZADOS</vt:lpstr>
      <vt:lpstr>Plugins Xamarin</vt:lpstr>
      <vt:lpstr>Continuamos: Plugins</vt:lpstr>
      <vt:lpstr>Peticiones Http -&gt; 100% compartidas</vt:lpstr>
      <vt:lpstr>Presentación de PowerPoint</vt:lpstr>
      <vt:lpstr>Vision APIs</vt:lpstr>
      <vt:lpstr>Detección de objetos</vt:lpstr>
      <vt:lpstr>Entrenar en el Cloud, correr en cualquier lugar</vt:lpstr>
      <vt:lpstr>Continuamos: Peticiones Http</vt:lpstr>
      <vt:lpstr>Aplicación completa</vt:lpstr>
      <vt:lpstr>Presentación de PowerPoint</vt:lpstr>
      <vt:lpstr>Presentación de PowerPoint</vt:lpstr>
      <vt:lpstr>¿En qué consiste?</vt:lpstr>
      <vt:lpstr>Las reglas</vt:lpstr>
      <vt:lpstr>¿Qué lenguaje utilizamos para diseñar las vistas en Xamarin.Forms?</vt:lpstr>
      <vt:lpstr>¿Cuántos proyectos (por defecto) componen una App Xamarin.Forms? </vt:lpstr>
      <vt:lpstr>Xamarin.Forms crea un único binario válido para todas las plataformas</vt:lpstr>
      <vt:lpstr>¿Vistas nativas?</vt:lpstr>
      <vt:lpstr>En Xamarin.Forms para añadir una página con pestañas…</vt:lpstr>
      <vt:lpstr>Se debe llamar a _______________ antes de usar Xamarin.Forms</vt:lpstr>
      <vt:lpstr>¿Qué patron solemos aplicar en el Desarrollo de nuestras Apps Xamarin.Forms?</vt:lpstr>
      <vt:lpstr>Para establecer la página a la que se realiza la navegación inicial debemos llamar a…</vt:lpstr>
      <vt:lpstr>¿Qué lenguaje utilizamos para desarrollar la lógica en Xamarin.Forms?</vt:lpstr>
      <vt:lpstr>¿Todo el código de Xamarin es 100% compartido?</vt:lpstr>
      <vt:lpstr>¿Qué control NO existe en Xamarin.Forms?</vt:lpstr>
      <vt:lpstr>¿Cómo establecemos el context en Xamarin.Forms?</vt:lpstr>
      <vt:lpstr>¿Se tiene 100% de acceso a APIs nativas con Xamarin?</vt:lpstr>
      <vt:lpstr>Enhorabuena!</vt:lpstr>
      <vt:lpstr>Gracias a todos!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Connect();</dc:title>
  <cp:lastModifiedBy>Javier Suárez Ruiz</cp:lastModifiedBy>
  <cp:revision>54</cp:revision>
  <dcterms:modified xsi:type="dcterms:W3CDTF">2018-05-12T15:55:28Z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2017-11-17T18:00:55.6543177Z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